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6"/>
  </p:notesMasterIdLst>
  <p:sldIdLst>
    <p:sldId id="256" r:id="rId2"/>
    <p:sldId id="257" r:id="rId3"/>
    <p:sldId id="258" r:id="rId4"/>
    <p:sldId id="278" r:id="rId5"/>
    <p:sldId id="259" r:id="rId6"/>
    <p:sldId id="279" r:id="rId7"/>
    <p:sldId id="280" r:id="rId8"/>
    <p:sldId id="281" r:id="rId9"/>
    <p:sldId id="261" r:id="rId10"/>
    <p:sldId id="282" r:id="rId11"/>
    <p:sldId id="283" r:id="rId12"/>
    <p:sldId id="284" r:id="rId13"/>
    <p:sldId id="285" r:id="rId14"/>
    <p:sldId id="286" r:id="rId15"/>
    <p:sldId id="303" r:id="rId16"/>
    <p:sldId id="304" r:id="rId17"/>
    <p:sldId id="305" r:id="rId18"/>
    <p:sldId id="306" r:id="rId19"/>
    <p:sldId id="307" r:id="rId20"/>
    <p:sldId id="287" r:id="rId21"/>
    <p:sldId id="288" r:id="rId22"/>
    <p:sldId id="290" r:id="rId23"/>
    <p:sldId id="291" r:id="rId24"/>
    <p:sldId id="289" r:id="rId25"/>
    <p:sldId id="293" r:id="rId26"/>
    <p:sldId id="292" r:id="rId27"/>
    <p:sldId id="294" r:id="rId28"/>
    <p:sldId id="333" r:id="rId29"/>
    <p:sldId id="295" r:id="rId30"/>
    <p:sldId id="296" r:id="rId31"/>
    <p:sldId id="297" r:id="rId32"/>
    <p:sldId id="298" r:id="rId33"/>
    <p:sldId id="299" r:id="rId34"/>
    <p:sldId id="300" r:id="rId35"/>
    <p:sldId id="301" r:id="rId36"/>
    <p:sldId id="302" r:id="rId37"/>
    <p:sldId id="334" r:id="rId38"/>
    <p:sldId id="309" r:id="rId39"/>
    <p:sldId id="310" r:id="rId40"/>
    <p:sldId id="319" r:id="rId41"/>
    <p:sldId id="320" r:id="rId42"/>
    <p:sldId id="312" r:id="rId43"/>
    <p:sldId id="311" r:id="rId44"/>
    <p:sldId id="276" r:id="rId45"/>
    <p:sldId id="328" r:id="rId46"/>
    <p:sldId id="313" r:id="rId47"/>
    <p:sldId id="314" r:id="rId48"/>
    <p:sldId id="315" r:id="rId49"/>
    <p:sldId id="316" r:id="rId50"/>
    <p:sldId id="317" r:id="rId51"/>
    <p:sldId id="331" r:id="rId52"/>
    <p:sldId id="322" r:id="rId53"/>
    <p:sldId id="323" r:id="rId54"/>
    <p:sldId id="332" r:id="rId55"/>
    <p:sldId id="321" r:id="rId56"/>
    <p:sldId id="324" r:id="rId57"/>
    <p:sldId id="271" r:id="rId58"/>
    <p:sldId id="329" r:id="rId59"/>
    <p:sldId id="272" r:id="rId60"/>
    <p:sldId id="273" r:id="rId61"/>
    <p:sldId id="330" r:id="rId62"/>
    <p:sldId id="325" r:id="rId63"/>
    <p:sldId id="326" r:id="rId64"/>
    <p:sldId id="327" r:id="rId65"/>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7" roundtripDataSignature="AMtx7mj2AY3DNheaNSztFqwRHhpggp8V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2" d="100"/>
          <a:sy n="72" d="100"/>
        </p:scale>
        <p:origin x="1762" y="30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19425" y="720075"/>
            <a:ext cx="4877025"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00" y="4560550"/>
            <a:ext cx="5852150" cy="432052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725781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731500" y="4560550"/>
            <a:ext cx="5852150" cy="432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126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731500" y="4560550"/>
            <a:ext cx="5852150" cy="43205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5851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731500" y="4560550"/>
            <a:ext cx="5852150" cy="43205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0574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731500" y="4560550"/>
            <a:ext cx="5852150" cy="43205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8487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6:notes"/>
          <p:cNvSpPr txBox="1">
            <a:spLocks noGrp="1"/>
          </p:cNvSpPr>
          <p:nvPr>
            <p:ph type="body" idx="1"/>
          </p:nvPr>
        </p:nvSpPr>
        <p:spPr>
          <a:xfrm>
            <a:off x="731500" y="4560550"/>
            <a:ext cx="5852150" cy="432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290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7:notes"/>
          <p:cNvSpPr txBox="1">
            <a:spLocks noGrp="1"/>
          </p:cNvSpPr>
          <p:nvPr>
            <p:ph type="body" idx="1"/>
          </p:nvPr>
        </p:nvSpPr>
        <p:spPr>
          <a:xfrm>
            <a:off x="731500" y="4560550"/>
            <a:ext cx="5852150" cy="432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300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8:notes"/>
          <p:cNvSpPr txBox="1">
            <a:spLocks noGrp="1"/>
          </p:cNvSpPr>
          <p:nvPr>
            <p:ph type="body" idx="1"/>
          </p:nvPr>
        </p:nvSpPr>
        <p:spPr>
          <a:xfrm>
            <a:off x="731500" y="4560550"/>
            <a:ext cx="5852150" cy="432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45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731500" y="4560550"/>
            <a:ext cx="5852150" cy="43205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4844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xmlns="" id="{73C55C71-B3A8-54D4-D4AA-DABC6C5E9153}"/>
            </a:ext>
          </a:extLst>
        </p:cNvPr>
        <p:cNvGrpSpPr/>
        <p:nvPr/>
      </p:nvGrpSpPr>
      <p:grpSpPr>
        <a:xfrm>
          <a:off x="0" y="0"/>
          <a:ext cx="0" cy="0"/>
          <a:chOff x="0" y="0"/>
          <a:chExt cx="0" cy="0"/>
        </a:xfrm>
      </p:grpSpPr>
      <p:sp>
        <p:nvSpPr>
          <p:cNvPr id="142" name="Google Shape;142;p9:notes">
            <a:extLst>
              <a:ext uri="{FF2B5EF4-FFF2-40B4-BE49-F238E27FC236}">
                <a16:creationId xmlns:a16="http://schemas.microsoft.com/office/drawing/2014/main" xmlns="" id="{4E029672-0CC7-CC4E-DC4E-4475B0FF6984}"/>
              </a:ext>
            </a:extLst>
          </p:cNvPr>
          <p:cNvSpPr txBox="1">
            <a:spLocks noGrp="1"/>
          </p:cNvSpPr>
          <p:nvPr>
            <p:ph type="body" idx="1"/>
          </p:nvPr>
        </p:nvSpPr>
        <p:spPr>
          <a:xfrm>
            <a:off x="731500" y="4560550"/>
            <a:ext cx="5852150" cy="43205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9:notes">
            <a:extLst>
              <a:ext uri="{FF2B5EF4-FFF2-40B4-BE49-F238E27FC236}">
                <a16:creationId xmlns:a16="http://schemas.microsoft.com/office/drawing/2014/main" xmlns="" id="{DC034637-9DF6-D7DD-6FBD-9E23CB46EF49}"/>
              </a:ext>
            </a:extLst>
          </p:cNvPr>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407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xmlns="" id="{76D59794-7091-05E1-4B97-FE96CB32F1D4}"/>
            </a:ext>
          </a:extLst>
        </p:cNvPr>
        <p:cNvGrpSpPr/>
        <p:nvPr/>
      </p:nvGrpSpPr>
      <p:grpSpPr>
        <a:xfrm>
          <a:off x="0" y="0"/>
          <a:ext cx="0" cy="0"/>
          <a:chOff x="0" y="0"/>
          <a:chExt cx="0" cy="0"/>
        </a:xfrm>
      </p:grpSpPr>
      <p:sp>
        <p:nvSpPr>
          <p:cNvPr id="142" name="Google Shape;142;p9:notes">
            <a:extLst>
              <a:ext uri="{FF2B5EF4-FFF2-40B4-BE49-F238E27FC236}">
                <a16:creationId xmlns:a16="http://schemas.microsoft.com/office/drawing/2014/main" xmlns="" id="{D2A7B058-B7C1-4E28-1412-8D6C93EE0348}"/>
              </a:ext>
            </a:extLst>
          </p:cNvPr>
          <p:cNvSpPr txBox="1">
            <a:spLocks noGrp="1"/>
          </p:cNvSpPr>
          <p:nvPr>
            <p:ph type="body" idx="1"/>
          </p:nvPr>
        </p:nvSpPr>
        <p:spPr>
          <a:xfrm>
            <a:off x="731500" y="4560550"/>
            <a:ext cx="5852150" cy="43205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9:notes">
            <a:extLst>
              <a:ext uri="{FF2B5EF4-FFF2-40B4-BE49-F238E27FC236}">
                <a16:creationId xmlns:a16="http://schemas.microsoft.com/office/drawing/2014/main" xmlns="" id="{5410681E-9A7A-3CA1-C1BA-FF0A22509467}"/>
              </a:ext>
            </a:extLst>
          </p:cNvPr>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295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731500" y="4560550"/>
            <a:ext cx="5852150" cy="432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41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731500" y="4560550"/>
            <a:ext cx="5852150" cy="432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6762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731500" y="4560550"/>
            <a:ext cx="5852150" cy="43205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4624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731500" y="4560550"/>
            <a:ext cx="5852150" cy="432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4202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731500" y="4560550"/>
            <a:ext cx="5852150" cy="43205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684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731500" y="4560550"/>
            <a:ext cx="5852150" cy="43205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20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731500" y="4560550"/>
            <a:ext cx="5852150" cy="43205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7960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731500" y="4560550"/>
            <a:ext cx="5852150" cy="432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756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 name="Google Shape;13;p2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29"/>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30"/>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2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2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2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2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2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2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2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2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28"/>
          <p:cNvSpPr>
            <a:spLocks noGrp="1"/>
          </p:cNvSpPr>
          <p:nvPr>
            <p:ph type="pic" idx="2"/>
          </p:nvPr>
        </p:nvSpPr>
        <p:spPr>
          <a:xfrm>
            <a:off x="1792288" y="612775"/>
            <a:ext cx="5486400" cy="4114800"/>
          </a:xfrm>
          <a:prstGeom prst="rect">
            <a:avLst/>
          </a:prstGeom>
          <a:noFill/>
          <a:ln>
            <a:noFill/>
          </a:ln>
        </p:spPr>
      </p:sp>
      <p:sp>
        <p:nvSpPr>
          <p:cNvPr id="64" name="Google Shape;64;p2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3" Type="http://schemas.openxmlformats.org/officeDocument/2006/relationships/image" Target="../media/image18.jpg"/><Relationship Id="rId7" Type="http://schemas.openxmlformats.org/officeDocument/2006/relationships/image" Target="../media/image22.jpg"/><Relationship Id="rId12" Type="http://schemas.openxmlformats.org/officeDocument/2006/relationships/image" Target="../media/image27.jpeg"/><Relationship Id="rId2" Type="http://schemas.openxmlformats.org/officeDocument/2006/relationships/image" Target="../media/image17.jpg"/><Relationship Id="rId1" Type="http://schemas.openxmlformats.org/officeDocument/2006/relationships/slideLayout" Target="../slideLayouts/slideLayout6.xml"/><Relationship Id="rId6" Type="http://schemas.openxmlformats.org/officeDocument/2006/relationships/image" Target="../media/image21.jpg"/><Relationship Id="rId11" Type="http://schemas.openxmlformats.org/officeDocument/2006/relationships/image" Target="../media/image26.jpeg"/><Relationship Id="rId5" Type="http://schemas.openxmlformats.org/officeDocument/2006/relationships/image" Target="../media/image20.jpg"/><Relationship Id="rId10" Type="http://schemas.openxmlformats.org/officeDocument/2006/relationships/image" Target="../media/image25.jpeg"/><Relationship Id="rId4" Type="http://schemas.openxmlformats.org/officeDocument/2006/relationships/image" Target="../media/image19.jpg"/><Relationship Id="rId9" Type="http://schemas.openxmlformats.org/officeDocument/2006/relationships/image" Target="../media/image24.jpeg"/></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Final Year Project</a:t>
            </a:r>
            <a:endParaRPr dirty="0"/>
          </a:p>
        </p:txBody>
      </p:sp>
      <p:sp>
        <p:nvSpPr>
          <p:cNvPr id="85" name="Google Shape;85;p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fontScale="92500" lnSpcReduction="20000"/>
          </a:bodyPr>
          <a:lstStyle/>
          <a:p>
            <a:r>
              <a:rPr lang="en-US" dirty="0" smtClean="0">
                <a:solidFill>
                  <a:schemeClr val="tx1"/>
                </a:solidFill>
                <a:latin typeface="Calibri" panose="020F0502020204030204" pitchFamily="34" charset="0"/>
                <a:cs typeface="Calibri" panose="020F0502020204030204" pitchFamily="34" charset="0"/>
              </a:rPr>
              <a:t>Lung Disease </a:t>
            </a:r>
            <a:r>
              <a:rPr lang="en-US" dirty="0">
                <a:solidFill>
                  <a:schemeClr val="tx1"/>
                </a:solidFill>
                <a:latin typeface="Calibri" panose="020F0502020204030204" pitchFamily="34" charset="0"/>
                <a:cs typeface="Calibri" panose="020F0502020204030204" pitchFamily="34" charset="0"/>
              </a:rPr>
              <a:t>Diagnosis Using Multiscale Convolutional Neural Network</a:t>
            </a:r>
          </a:p>
          <a:p>
            <a:endParaRPr lang="en-US" dirty="0">
              <a:latin typeface="Calibri" panose="020F0502020204030204" pitchFamily="34" charset="0"/>
              <a:cs typeface="Calibri" panose="020F0502020204030204" pitchFamily="34" charset="0"/>
            </a:endParaRPr>
          </a:p>
          <a:p>
            <a:r>
              <a:rPr lang="en-US" sz="1700" dirty="0">
                <a:solidFill>
                  <a:schemeClr val="tx1"/>
                </a:solidFill>
              </a:rPr>
              <a:t>Supervised By: </a:t>
            </a:r>
            <a:r>
              <a:rPr lang="en-US" sz="1700" dirty="0" err="1" smtClean="0">
                <a:solidFill>
                  <a:schemeClr val="tx1"/>
                </a:solidFill>
              </a:rPr>
              <a:t>Mr.Muhammad</a:t>
            </a:r>
            <a:r>
              <a:rPr lang="en-US" sz="1700" dirty="0" smtClean="0">
                <a:solidFill>
                  <a:schemeClr val="tx1"/>
                </a:solidFill>
              </a:rPr>
              <a:t> </a:t>
            </a:r>
            <a:r>
              <a:rPr lang="en-US" sz="1700" dirty="0" err="1" smtClean="0">
                <a:solidFill>
                  <a:schemeClr val="tx1"/>
                </a:solidFill>
              </a:rPr>
              <a:t>Hassaan</a:t>
            </a:r>
            <a:r>
              <a:rPr lang="en-US" sz="1700" dirty="0" smtClean="0">
                <a:solidFill>
                  <a:schemeClr val="tx1"/>
                </a:solidFill>
              </a:rPr>
              <a:t> </a:t>
            </a:r>
            <a:r>
              <a:rPr lang="en-US" sz="1700" dirty="0">
                <a:solidFill>
                  <a:schemeClr val="tx1"/>
                </a:solidFill>
              </a:rPr>
              <a:t>Ashraf (Lecturer)</a:t>
            </a:r>
            <a:endParaRPr lang="en-US" sz="1700" dirty="0">
              <a:solidFill>
                <a:schemeClr val="tx1"/>
              </a:solidFill>
              <a:effectLst/>
            </a:endParaRPr>
          </a:p>
        </p:txBody>
      </p:sp>
      <p:pic>
        <p:nvPicPr>
          <p:cNvPr id="86" name="Google Shape;86;p1" descr="Riphah.jpg"/>
          <p:cNvPicPr preferRelativeResize="0"/>
          <p:nvPr/>
        </p:nvPicPr>
        <p:blipFill rotWithShape="1">
          <a:blip r:embed="rId4">
            <a:alphaModFix/>
          </a:blip>
          <a:srcRect l="3033" t="4065" r="6926" b="4925"/>
          <a:stretch/>
        </p:blipFill>
        <p:spPr>
          <a:xfrm>
            <a:off x="4076700" y="1295400"/>
            <a:ext cx="990600" cy="1295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xmlns="" id="{B03E71ED-6802-32CE-B6A1-09A1CF005183}"/>
              </a:ext>
            </a:extLst>
          </p:cNvPr>
          <p:cNvGraphicFramePr>
            <a:graphicFrameLocks noGrp="1"/>
          </p:cNvGraphicFramePr>
          <p:nvPr>
            <p:extLst>
              <p:ext uri="{D42A27DB-BD31-4B8C-83A1-F6EECF244321}">
                <p14:modId xmlns:p14="http://schemas.microsoft.com/office/powerpoint/2010/main" val="2191389802"/>
              </p:ext>
            </p:extLst>
          </p:nvPr>
        </p:nvGraphicFramePr>
        <p:xfrm>
          <a:off x="0" y="312420"/>
          <a:ext cx="9144000" cy="5262427"/>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xmlns="" val="20001"/>
                    </a:ext>
                  </a:extLst>
                </a:gridCol>
                <a:gridCol w="7829550">
                  <a:extLst>
                    <a:ext uri="{9D8B030D-6E8A-4147-A177-3AD203B41FA5}">
                      <a16:colId xmlns:a16="http://schemas.microsoft.com/office/drawing/2014/main" xmlns="" val="20005"/>
                    </a:ext>
                  </a:extLst>
                </a:gridCol>
              </a:tblGrid>
              <a:tr h="312420">
                <a:tc>
                  <a:txBody>
                    <a:bodyPr/>
                    <a:lstStyle/>
                    <a:p>
                      <a:pPr algn="just"/>
                      <a:r>
                        <a:rPr lang="en-US" dirty="0"/>
                        <a:t>Ref </a:t>
                      </a:r>
                    </a:p>
                  </a:txBody>
                  <a:tcPr/>
                </a:tc>
                <a:tc>
                  <a:txBody>
                    <a:bodyPr/>
                    <a:lstStyle/>
                    <a:p>
                      <a:pPr algn="just"/>
                      <a:r>
                        <a:rPr lang="en-US" dirty="0"/>
                        <a:t>Contribution</a:t>
                      </a:r>
                    </a:p>
                  </a:txBody>
                  <a:tcPr/>
                </a:tc>
                <a:extLst>
                  <a:ext uri="{0D108BD9-81ED-4DB2-BD59-A6C34878D82A}">
                    <a16:rowId xmlns:a16="http://schemas.microsoft.com/office/drawing/2014/main" xmlns="" val="10000"/>
                  </a:ext>
                </a:extLst>
              </a:tr>
              <a:tr h="979291">
                <a:tc>
                  <a:txBody>
                    <a:bodyPr/>
                    <a:lstStyle/>
                    <a:p>
                      <a:pPr algn="just"/>
                      <a:r>
                        <a:rPr lang="en-US" sz="1400" b="1" i="0" u="none" strike="noStrike" cap="none" dirty="0">
                          <a:solidFill>
                            <a:schemeClr val="dk1"/>
                          </a:solidFill>
                          <a:effectLst/>
                          <a:latin typeface="+mn-lt"/>
                          <a:ea typeface="+mn-ea"/>
                          <a:cs typeface="+mn-cs"/>
                          <a:sym typeface="Arial"/>
                        </a:rPr>
                        <a:t>Lakshmi and Nagaraj [8]</a:t>
                      </a:r>
                      <a:endParaRPr lang="en-US" b="1" dirty="0">
                        <a:latin typeface="+mn-lt"/>
                      </a:endParaRPr>
                    </a:p>
                  </a:txBody>
                  <a:tcPr/>
                </a:tc>
                <a:tc>
                  <a:txBody>
                    <a:bodyPr/>
                    <a:lstStyle/>
                    <a:p>
                      <a:pPr algn="just"/>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Proposed Squeeze-Inception V3, enhanced with Slime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Mould</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Algorithm (SMA)-based feature extraction. Preprocessing steps involve converting images to the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YCbCr</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color space, applying data augmentation techniques like vertical and horizontal flips and 90-degree rotations, resizing, and normalization. The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ReLU</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activation function is employed in the model.</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0001"/>
                  </a:ext>
                </a:extLst>
              </a:tr>
              <a:tr h="1209675">
                <a:tc>
                  <a:txBody>
                    <a:bodyPr/>
                    <a:lstStyle/>
                    <a:p>
                      <a:pPr algn="just"/>
                      <a:r>
                        <a:rPr lang="en-US" sz="1400" b="1" i="0" u="none" strike="noStrike" cap="none" dirty="0" err="1">
                          <a:solidFill>
                            <a:schemeClr val="dk1"/>
                          </a:solidFill>
                          <a:effectLst/>
                          <a:latin typeface="+mn-lt"/>
                          <a:ea typeface="+mn-ea"/>
                          <a:cs typeface="+mn-cs"/>
                          <a:sym typeface="Arial"/>
                        </a:rPr>
                        <a:t>Nahiduzzaman</a:t>
                      </a:r>
                      <a:r>
                        <a:rPr lang="en-US" sz="1400" b="1" i="0" u="none" strike="noStrike" cap="none" dirty="0">
                          <a:solidFill>
                            <a:schemeClr val="dk1"/>
                          </a:solidFill>
                          <a:effectLst/>
                          <a:latin typeface="+mn-lt"/>
                          <a:ea typeface="+mn-ea"/>
                          <a:cs typeface="+mn-cs"/>
                          <a:sym typeface="Arial"/>
                        </a:rPr>
                        <a:t> et al. [9]</a:t>
                      </a:r>
                      <a:endParaRPr lang="en-US" b="1" dirty="0">
                        <a:latin typeface="+mn-lt"/>
                      </a:endParaRPr>
                    </a:p>
                  </a:txBody>
                  <a:tcPr/>
                </a:tc>
                <a:tc>
                  <a:txBody>
                    <a:bodyPr/>
                    <a:lstStyle/>
                    <a:p>
                      <a:pPr algn="just"/>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Proposed a parallel CNN and Extreme Learning Machine (ELM) model for detecting multiple lung diseases, including COVID-19, from chest X-ray (CXR) images. The study utilized the ChestX-Ray14 dataset, supplemented by pneumonia images from Kaggle, comprising a total of 24,770 training and 6,193 testing images. Key preprocessing techniques included image rescaling, while the Adam optimizer and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ReLU</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activation functions were employed.</a:t>
                      </a:r>
                    </a:p>
                  </a:txBody>
                  <a:tcPr/>
                </a:tc>
                <a:extLst>
                  <a:ext uri="{0D108BD9-81ED-4DB2-BD59-A6C34878D82A}">
                    <a16:rowId xmlns:a16="http://schemas.microsoft.com/office/drawing/2014/main" xmlns="" val="10002"/>
                  </a:ext>
                </a:extLst>
              </a:tr>
              <a:tr h="1602801">
                <a:tc>
                  <a:txBody>
                    <a:bodyPr/>
                    <a:lstStyle/>
                    <a:p>
                      <a:pPr algn="just"/>
                      <a:r>
                        <a:rPr lang="en-US" sz="1400" b="1" i="0" u="none" strike="noStrike" cap="none" dirty="0">
                          <a:solidFill>
                            <a:schemeClr val="dk1"/>
                          </a:solidFill>
                          <a:effectLst/>
                          <a:latin typeface="+mn-lt"/>
                          <a:ea typeface="+mn-ea"/>
                          <a:cs typeface="+mn-cs"/>
                          <a:sym typeface="Arial"/>
                        </a:rPr>
                        <a:t>Yi et al. [7]</a:t>
                      </a:r>
                      <a:endParaRPr lang="en-US" b="1" dirty="0">
                        <a:latin typeface="+mn-lt"/>
                      </a:endParaRPr>
                    </a:p>
                  </a:txBody>
                  <a:tcPr/>
                </a:tc>
                <a:tc>
                  <a:txBody>
                    <a:bodyPr/>
                    <a:lstStyle/>
                    <a:p>
                      <a:pPr algn="just"/>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 proposed framework consists of three main steps: bone suppression to reduce interference from bone structures, pulmonary parenchyma extraction using the IU-Net segmentation network, and disease diagnosis with the RCA module for feature extraction. Datasets from Kaggle were used, with COVID-19 radiography data and other lung disease images for training and testing. Despite its success, the framework acknowledges limitations such as potential information loss behind bone structures, presenting opportunities for future improvement.</a:t>
                      </a:r>
                    </a:p>
                  </a:txBody>
                  <a:tcPr/>
                </a:tc>
                <a:extLst>
                  <a:ext uri="{0D108BD9-81ED-4DB2-BD59-A6C34878D82A}">
                    <a16:rowId xmlns:a16="http://schemas.microsoft.com/office/drawing/2014/main" xmlns="" val="10003"/>
                  </a:ext>
                </a:extLst>
              </a:tr>
              <a:tr h="68876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mn-lt"/>
                        </a:rPr>
                        <a:t> </a:t>
                      </a:r>
                      <a:r>
                        <a:rPr lang="en-US" sz="1400" b="1" i="0" u="none" strike="noStrike" cap="none" dirty="0">
                          <a:solidFill>
                            <a:schemeClr val="dk1"/>
                          </a:solidFill>
                          <a:effectLst/>
                          <a:latin typeface="+mn-lt"/>
                          <a:ea typeface="+mn-ea"/>
                          <a:cs typeface="+mn-cs"/>
                          <a:sym typeface="Arial"/>
                        </a:rPr>
                        <a:t>Gayathri et al. [10]</a:t>
                      </a:r>
                      <a:endParaRPr lang="en-US" b="1" dirty="0">
                        <a:latin typeface="+mn-lt"/>
                      </a:endParaRPr>
                    </a:p>
                    <a:p>
                      <a:pPr algn="just"/>
                      <a:endParaRPr lang="en-US" dirty="0">
                        <a:latin typeface="+mn-lt"/>
                      </a:endParaRP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CNNs were used for feature extraction, sparse autoencoders for dimensionality reduction, and Feedforward Neural Networks (FFNNs) for classification. Pre-trained networks such as InceptionResNetV2,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Xception</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and ResNet101 were utilized. The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ReLU</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activation function is applied in the convolution layers to handle non-linearity. The combination of </a:t>
                      </a:r>
                      <a:r>
                        <a:rPr lang="en-US" sz="14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Xception</a:t>
                      </a:r>
                      <a:r>
                        <a:rPr lang="en-US" sz="14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and ResNet101 achieved the maximum performance.</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543852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6D65172-21BA-85AE-26C5-E574C07F70AA}"/>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xmlns="" id="{809B9488-F7AC-6D22-2F04-5E58DB987FF6}"/>
              </a:ext>
            </a:extLst>
          </p:cNvPr>
          <p:cNvGraphicFramePr>
            <a:graphicFrameLocks noGrp="1"/>
          </p:cNvGraphicFramePr>
          <p:nvPr>
            <p:extLst/>
          </p:nvPr>
        </p:nvGraphicFramePr>
        <p:xfrm>
          <a:off x="0" y="77829"/>
          <a:ext cx="9144000" cy="5001001"/>
        </p:xfrm>
        <a:graphic>
          <a:graphicData uri="http://schemas.openxmlformats.org/drawingml/2006/table">
            <a:tbl>
              <a:tblPr firstRow="1" bandRow="1">
                <a:tableStyleId>{5C22544A-7EE6-4342-B048-85BDC9FD1C3A}</a:tableStyleId>
              </a:tblPr>
              <a:tblGrid>
                <a:gridCol w="1813035">
                  <a:extLst>
                    <a:ext uri="{9D8B030D-6E8A-4147-A177-3AD203B41FA5}">
                      <a16:colId xmlns:a16="http://schemas.microsoft.com/office/drawing/2014/main" xmlns="" val="20001"/>
                    </a:ext>
                  </a:extLst>
                </a:gridCol>
                <a:gridCol w="7330965">
                  <a:extLst>
                    <a:ext uri="{9D8B030D-6E8A-4147-A177-3AD203B41FA5}">
                      <a16:colId xmlns:a16="http://schemas.microsoft.com/office/drawing/2014/main" xmlns="" val="20005"/>
                    </a:ext>
                  </a:extLst>
                </a:gridCol>
              </a:tblGrid>
              <a:tr h="357545">
                <a:tc>
                  <a:txBody>
                    <a:bodyPr/>
                    <a:lstStyle/>
                    <a:p>
                      <a:r>
                        <a:rPr lang="en-US"/>
                        <a:t>Ref </a:t>
                      </a:r>
                      <a:endParaRPr lang="en-US" dirty="0"/>
                    </a:p>
                  </a:txBody>
                  <a:tcPr/>
                </a:tc>
                <a:tc>
                  <a:txBody>
                    <a:bodyPr/>
                    <a:lstStyle/>
                    <a:p>
                      <a:r>
                        <a:rPr lang="en-US"/>
                        <a:t>Contribution</a:t>
                      </a:r>
                      <a:endParaRPr lang="en-US" dirty="0"/>
                    </a:p>
                  </a:txBody>
                  <a:tcPr/>
                </a:tc>
                <a:extLst>
                  <a:ext uri="{0D108BD9-81ED-4DB2-BD59-A6C34878D82A}">
                    <a16:rowId xmlns:a16="http://schemas.microsoft.com/office/drawing/2014/main" xmlns="" val="10000"/>
                  </a:ext>
                </a:extLst>
              </a:tr>
              <a:tr h="1666408">
                <a:tc>
                  <a:txBody>
                    <a:bodyPr/>
                    <a:lstStyle/>
                    <a:p>
                      <a:r>
                        <a:rPr lang="en-US" sz="1400" b="1" i="0" u="none" strike="noStrike" cap="none" dirty="0">
                          <a:solidFill>
                            <a:schemeClr val="dk1"/>
                          </a:solidFill>
                          <a:effectLst/>
                          <a:latin typeface="+mn-lt"/>
                          <a:ea typeface="+mn-ea"/>
                          <a:cs typeface="+mn-cs"/>
                          <a:sym typeface="Arial"/>
                        </a:rPr>
                        <a:t>Liu et al. [11] </a:t>
                      </a:r>
                      <a:endParaRPr lang="en-US" b="1" dirty="0">
                        <a:latin typeface="+mn-lt"/>
                      </a:endParaRPr>
                    </a:p>
                  </a:txBody>
                  <a:tcPr/>
                </a:tc>
                <a:tc>
                  <a:txBody>
                    <a:bodyPr/>
                    <a:lstStyle/>
                    <a:p>
                      <a:pPr algn="just"/>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Proposed a Multi-scale Capsule-weighted Fusion Classification Network (MCFCN). The model integrates capsule networks to address challenges in small-scale feature extraction and lesion differentiation. Various learning techniques, including CNNs, transfer learning, and attention mechanisms, were employed to enhance the model's feature extraction capabilities. For training, they utilized the COVID-19 CT Scan Slice Dataset and the COVID-CT-MD, comprising 18,000 slices.</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0001"/>
                  </a:ext>
                </a:extLst>
              </a:tr>
              <a:tr h="1308168">
                <a:tc>
                  <a:txBody>
                    <a:bodyPr/>
                    <a:lstStyle/>
                    <a:p>
                      <a:r>
                        <a:rPr lang="en-US" sz="1400" b="1" i="0" u="none" strike="noStrike" cap="none" dirty="0" err="1">
                          <a:solidFill>
                            <a:schemeClr val="dk1"/>
                          </a:solidFill>
                          <a:effectLst/>
                          <a:latin typeface="+mn-lt"/>
                          <a:ea typeface="+mn-ea"/>
                          <a:cs typeface="+mn-cs"/>
                          <a:sym typeface="Arial"/>
                        </a:rPr>
                        <a:t>Lanjewar</a:t>
                      </a:r>
                      <a:r>
                        <a:rPr lang="en-US" sz="1400" b="1" i="0" u="none" strike="noStrike" cap="none" dirty="0">
                          <a:solidFill>
                            <a:schemeClr val="dk1"/>
                          </a:solidFill>
                          <a:effectLst/>
                          <a:latin typeface="+mn-lt"/>
                          <a:ea typeface="+mn-ea"/>
                          <a:cs typeface="+mn-cs"/>
                          <a:sym typeface="Arial"/>
                        </a:rPr>
                        <a:t> et al. [6]</a:t>
                      </a:r>
                      <a:endParaRPr lang="en-US" b="1" dirty="0">
                        <a:latin typeface="+mn-lt"/>
                      </a:endParaRPr>
                    </a:p>
                  </a:txBody>
                  <a:tcPr/>
                </a:tc>
                <a:tc>
                  <a:txBody>
                    <a:bodyPr/>
                    <a:lstStyle/>
                    <a:p>
                      <a:pPr algn="just"/>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 </a:t>
                      </a:r>
                      <a:r>
                        <a:rPr lang="en-US" sz="16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DenseNet</a:t>
                      </a:r>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model was adapted to enhance the detection of lung diseases from CT scans, incorporating various feature selection methods to improve accuracy and efficiency. The study utilized classifiers such as Support Vector Machine (SVM), Random Forest (RF), Decision Tree (DT), Gaussian Naive Bayes (GNB), and K-Nearest Neighbors (KNN) to optimize the detection process. </a:t>
                      </a:r>
                    </a:p>
                  </a:txBody>
                  <a:tcPr/>
                </a:tc>
                <a:extLst>
                  <a:ext uri="{0D108BD9-81ED-4DB2-BD59-A6C34878D82A}">
                    <a16:rowId xmlns:a16="http://schemas.microsoft.com/office/drawing/2014/main" xmlns="" val="10003"/>
                  </a:ext>
                </a:extLst>
              </a:tr>
              <a:tr h="1666408">
                <a:tc>
                  <a:txBody>
                    <a:bodyPr/>
                    <a:lstStyle/>
                    <a:p>
                      <a:r>
                        <a:rPr lang="en-US" sz="14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Arun Prakash et al. [12]</a:t>
                      </a:r>
                      <a:endParaRPr lang="en-US" b="1" dirty="0">
                        <a:latin typeface="Calibri" panose="020F0502020204030204" pitchFamily="34" charset="0"/>
                        <a:cs typeface="Calibri" panose="020F0502020204030204" pitchFamily="34" charset="0"/>
                      </a:endParaRPr>
                    </a:p>
                  </a:txBody>
                  <a:tcPr/>
                </a:tc>
                <a:tc>
                  <a:txBody>
                    <a:bodyPr/>
                    <a:lstStyle/>
                    <a:p>
                      <a:pPr algn="just"/>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Focused on enhancing diagnostic accuracy for pediatric pneumonia detection by integrating machine learning and deep learning techniques, specifically leveraging various deep learning architectures, attention mechanisms, and ensemble methods on chest X-ray images. Utilizing deep CNNs like ResNet50V2, ResNet101V2, </a:t>
                      </a:r>
                      <a:r>
                        <a:rPr lang="en-US" sz="16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Xception</a:t>
                      </a:r>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and DenseNet169, the approach incorporates a channel attention module to refine feature extraction.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01436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DC833A1-2981-E4F9-2072-A4AC12D19238}"/>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xmlns="" id="{2BCFA10F-3EF9-39C2-A0CE-9EB01A00E2D0}"/>
              </a:ext>
            </a:extLst>
          </p:cNvPr>
          <p:cNvGraphicFramePr>
            <a:graphicFrameLocks noGrp="1"/>
          </p:cNvGraphicFramePr>
          <p:nvPr>
            <p:extLst/>
          </p:nvPr>
        </p:nvGraphicFramePr>
        <p:xfrm>
          <a:off x="0" y="77829"/>
          <a:ext cx="9144000" cy="6235341"/>
        </p:xfrm>
        <a:graphic>
          <a:graphicData uri="http://schemas.openxmlformats.org/drawingml/2006/table">
            <a:tbl>
              <a:tblPr firstRow="1" bandRow="1">
                <a:tableStyleId>{5C22544A-7EE6-4342-B048-85BDC9FD1C3A}</a:tableStyleId>
              </a:tblPr>
              <a:tblGrid>
                <a:gridCol w="1813035">
                  <a:extLst>
                    <a:ext uri="{9D8B030D-6E8A-4147-A177-3AD203B41FA5}">
                      <a16:colId xmlns:a16="http://schemas.microsoft.com/office/drawing/2014/main" xmlns="" val="20001"/>
                    </a:ext>
                  </a:extLst>
                </a:gridCol>
                <a:gridCol w="7330965">
                  <a:extLst>
                    <a:ext uri="{9D8B030D-6E8A-4147-A177-3AD203B41FA5}">
                      <a16:colId xmlns:a16="http://schemas.microsoft.com/office/drawing/2014/main" xmlns="" val="20005"/>
                    </a:ext>
                  </a:extLst>
                </a:gridCol>
              </a:tblGrid>
              <a:tr h="333530">
                <a:tc>
                  <a:txBody>
                    <a:bodyPr/>
                    <a:lstStyle/>
                    <a:p>
                      <a:r>
                        <a:rPr lang="en-US" dirty="0"/>
                        <a:t>Ref </a:t>
                      </a:r>
                    </a:p>
                  </a:txBody>
                  <a:tcPr/>
                </a:tc>
                <a:tc>
                  <a:txBody>
                    <a:bodyPr/>
                    <a:lstStyle/>
                    <a:p>
                      <a:r>
                        <a:rPr lang="en-US" dirty="0"/>
                        <a:t>Contribution</a:t>
                      </a:r>
                    </a:p>
                  </a:txBody>
                  <a:tcPr/>
                </a:tc>
                <a:extLst>
                  <a:ext uri="{0D108BD9-81ED-4DB2-BD59-A6C34878D82A}">
                    <a16:rowId xmlns:a16="http://schemas.microsoft.com/office/drawing/2014/main" xmlns="" val="10000"/>
                  </a:ext>
                </a:extLst>
              </a:tr>
              <a:tr h="1401896">
                <a:tc>
                  <a:txBody>
                    <a:bodyPr/>
                    <a:lstStyle/>
                    <a:p>
                      <a:r>
                        <a:rPr lang="en-US" sz="1400" b="1" i="0" u="none" strike="noStrike" cap="none" dirty="0" err="1">
                          <a:solidFill>
                            <a:schemeClr val="dk1"/>
                          </a:solidFill>
                          <a:effectLst/>
                          <a:latin typeface="+mn-lt"/>
                          <a:ea typeface="+mn-ea"/>
                          <a:cs typeface="+mn-cs"/>
                          <a:sym typeface="Arial"/>
                        </a:rPr>
                        <a:t>Sravani</a:t>
                      </a:r>
                      <a:r>
                        <a:rPr lang="en-US" sz="1400" b="1" i="0" u="none" strike="noStrike" cap="none" dirty="0">
                          <a:solidFill>
                            <a:schemeClr val="dk1"/>
                          </a:solidFill>
                          <a:effectLst/>
                          <a:latin typeface="+mn-lt"/>
                          <a:ea typeface="+mn-ea"/>
                          <a:cs typeface="+mn-cs"/>
                          <a:sym typeface="Arial"/>
                        </a:rPr>
                        <a:t> et al. [13]</a:t>
                      </a:r>
                      <a:endParaRPr lang="en-US" b="1" dirty="0">
                        <a:latin typeface="+mn-lt"/>
                      </a:endParaRPr>
                    </a:p>
                  </a:txBody>
                  <a:tcPr/>
                </a:tc>
                <a:tc>
                  <a:txBody>
                    <a:bodyPr/>
                    <a:lstStyle/>
                    <a:p>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 study employed VGG16 and InceptionV3 CNNs for analyzing lung images. Key methodologies included image quality enhancement through an enhanced super-resolution model, transfer learning to leverage pre-trained models, and data augmentation techniques such as blurring and rotation to increase dataset size and reduce overfitting risk. The dataset utilized was the LUNA-16 from Kaggle, containing 746 lung images. Preprocessing steps involved background removal and contrast enhancement. </a:t>
                      </a:r>
                      <a:endParaRPr lang="en-US" dirty="0"/>
                    </a:p>
                  </a:txBody>
                  <a:tcPr/>
                </a:tc>
                <a:extLst>
                  <a:ext uri="{0D108BD9-81ED-4DB2-BD59-A6C34878D82A}">
                    <a16:rowId xmlns:a16="http://schemas.microsoft.com/office/drawing/2014/main" xmlns="" val="10002"/>
                  </a:ext>
                </a:extLst>
              </a:tr>
              <a:tr h="1085971">
                <a:tc>
                  <a:txBody>
                    <a:bodyPr/>
                    <a:lstStyle/>
                    <a:p>
                      <a:r>
                        <a:rPr lang="en-US" sz="1400" b="1" i="0" u="none" strike="noStrike" cap="none" dirty="0">
                          <a:solidFill>
                            <a:schemeClr val="dk1"/>
                          </a:solidFill>
                          <a:effectLst/>
                          <a:latin typeface="+mn-lt"/>
                          <a:ea typeface="+mn-ea"/>
                          <a:cs typeface="+mn-cs"/>
                          <a:sym typeface="Arial"/>
                        </a:rPr>
                        <a:t>Qi et al. [14]</a:t>
                      </a:r>
                      <a:endParaRPr lang="en-US" b="1" dirty="0">
                        <a:latin typeface="+mn-lt"/>
                      </a:endParaRPr>
                    </a:p>
                  </a:txBody>
                  <a:tcPr/>
                </a:tc>
                <a:tc>
                  <a:txBody>
                    <a:bodyPr/>
                    <a:lstStyle/>
                    <a:p>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The methodology involved several key components: </a:t>
                      </a:r>
                      <a:r>
                        <a:rPr lang="en-US" sz="16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LinkNet</a:t>
                      </a:r>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was employed for lung segmentation, accurately delineating the lung field with infected lesions. A capsule network automatically selected critical slices containing lesions, followed by another capsule network for slice-level prediction of COVID-19 versus CAP.</a:t>
                      </a:r>
                    </a:p>
                  </a:txBody>
                  <a:tcPr/>
                </a:tc>
                <a:extLst>
                  <a:ext uri="{0D108BD9-81ED-4DB2-BD59-A6C34878D82A}">
                    <a16:rowId xmlns:a16="http://schemas.microsoft.com/office/drawing/2014/main" xmlns="" val="10003"/>
                  </a:ext>
                </a:extLst>
              </a:tr>
              <a:tr h="688768">
                <a:tc>
                  <a:txBody>
                    <a:bodyPr/>
                    <a:lstStyle/>
                    <a:p>
                      <a:r>
                        <a:rPr lang="en-US" sz="1400" b="1" i="0" u="none" strike="noStrike" cap="none" dirty="0">
                          <a:solidFill>
                            <a:schemeClr val="dk1"/>
                          </a:solidFill>
                          <a:effectLst/>
                          <a:latin typeface="+mn-lt"/>
                          <a:ea typeface="+mn-ea"/>
                          <a:cs typeface="+mn-cs"/>
                          <a:sym typeface="Arial"/>
                        </a:rPr>
                        <a:t>Shaik and </a:t>
                      </a:r>
                      <a:r>
                        <a:rPr lang="en-US" sz="1400" b="1" i="0" u="none" strike="noStrike" cap="none" dirty="0" err="1">
                          <a:solidFill>
                            <a:schemeClr val="dk1"/>
                          </a:solidFill>
                          <a:effectLst/>
                          <a:latin typeface="+mn-lt"/>
                          <a:ea typeface="+mn-ea"/>
                          <a:cs typeface="+mn-cs"/>
                          <a:sym typeface="Arial"/>
                        </a:rPr>
                        <a:t>Cherukuri</a:t>
                      </a:r>
                      <a:r>
                        <a:rPr lang="en-US" sz="1400" b="1" i="0" u="none" strike="noStrike" cap="none" dirty="0">
                          <a:solidFill>
                            <a:schemeClr val="dk1"/>
                          </a:solidFill>
                          <a:effectLst/>
                          <a:latin typeface="+mn-lt"/>
                          <a:ea typeface="+mn-ea"/>
                          <a:cs typeface="+mn-cs"/>
                          <a:sym typeface="Arial"/>
                        </a:rPr>
                        <a:t> [15]</a:t>
                      </a:r>
                      <a:endParaRPr lang="en-US" b="1" dirty="0">
                        <a:latin typeface="+mn-lt"/>
                      </a:endParaRPr>
                    </a:p>
                  </a:txBody>
                  <a:tcPr/>
                </a:tc>
                <a:tc>
                  <a:txBody>
                    <a:bodyPr/>
                    <a:lstStyle/>
                    <a:p>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Introduced a novel ensemble classifier for detecting COVID-19 from chest CT scans, leveraging transfer learning with multiple pre-trained deep learning models, including VGG16, ResNet50, and </a:t>
                      </a:r>
                      <a:r>
                        <a:rPr lang="en-US" sz="16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MobileNet</a:t>
                      </a:r>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By fine-tuning these models and combining their predictions, the proposed approach addresses the limitations of single-model predictions, achieving state-of-the-art accuracy. The ensemble classifier integrates a preprocessing module and a regularized classification head, utilizing confidence scores to enhance performance. Experiments on the SARS-CoV-2 and COVID-CT datasets yielded notable results. The use of Generative Adversarial Networks (GANs) for data augmentation and Principal Component Analysis (PCA) for dimensionality reduction further improved classification performance. This study emphasizes the effectiveness of CT scans for rapid COVID-19 diagnosis and highlights the robustness of the proposed ensemble methodology compared to existing techniques.</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014249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D02248D-735E-90C3-1365-0EE7778C8EC2}"/>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xmlns="" id="{CC9B97DD-C3F7-8B07-E43B-1FEA448A0440}"/>
              </a:ext>
            </a:extLst>
          </p:cNvPr>
          <p:cNvGraphicFramePr>
            <a:graphicFrameLocks noGrp="1"/>
          </p:cNvGraphicFramePr>
          <p:nvPr>
            <p:extLst/>
          </p:nvPr>
        </p:nvGraphicFramePr>
        <p:xfrm>
          <a:off x="0" y="77829"/>
          <a:ext cx="9144000" cy="7892570"/>
        </p:xfrm>
        <a:graphic>
          <a:graphicData uri="http://schemas.openxmlformats.org/drawingml/2006/table">
            <a:tbl>
              <a:tblPr firstRow="1" bandRow="1">
                <a:tableStyleId>{5C22544A-7EE6-4342-B048-85BDC9FD1C3A}</a:tableStyleId>
              </a:tblPr>
              <a:tblGrid>
                <a:gridCol w="1813035">
                  <a:extLst>
                    <a:ext uri="{9D8B030D-6E8A-4147-A177-3AD203B41FA5}">
                      <a16:colId xmlns:a16="http://schemas.microsoft.com/office/drawing/2014/main" xmlns="" val="20001"/>
                    </a:ext>
                  </a:extLst>
                </a:gridCol>
                <a:gridCol w="7330965">
                  <a:extLst>
                    <a:ext uri="{9D8B030D-6E8A-4147-A177-3AD203B41FA5}">
                      <a16:colId xmlns:a16="http://schemas.microsoft.com/office/drawing/2014/main" xmlns="" val="20005"/>
                    </a:ext>
                  </a:extLst>
                </a:gridCol>
              </a:tblGrid>
              <a:tr h="333530">
                <a:tc>
                  <a:txBody>
                    <a:bodyPr/>
                    <a:lstStyle/>
                    <a:p>
                      <a:r>
                        <a:rPr lang="en-US" dirty="0"/>
                        <a:t>Ref </a:t>
                      </a:r>
                    </a:p>
                  </a:txBody>
                  <a:tcPr/>
                </a:tc>
                <a:tc>
                  <a:txBody>
                    <a:bodyPr/>
                    <a:lstStyle/>
                    <a:p>
                      <a:r>
                        <a:rPr lang="en-US" dirty="0"/>
                        <a:t>Contribution</a:t>
                      </a:r>
                    </a:p>
                  </a:txBody>
                  <a:tcPr/>
                </a:tc>
                <a:extLst>
                  <a:ext uri="{0D108BD9-81ED-4DB2-BD59-A6C34878D82A}">
                    <a16:rowId xmlns:a16="http://schemas.microsoft.com/office/drawing/2014/main" xmlns="" val="10000"/>
                  </a:ext>
                </a:extLst>
              </a:tr>
              <a:tr h="1401896">
                <a:tc>
                  <a:txBody>
                    <a:bodyPr/>
                    <a:lstStyle/>
                    <a:p>
                      <a:r>
                        <a:rPr lang="en-US" sz="1400" b="1" i="0" u="none" strike="noStrike" cap="none" dirty="0">
                          <a:solidFill>
                            <a:schemeClr val="dk1"/>
                          </a:solidFill>
                          <a:effectLst/>
                          <a:latin typeface="+mn-lt"/>
                          <a:ea typeface="+mn-ea"/>
                          <a:cs typeface="+mn-cs"/>
                          <a:sym typeface="Arial"/>
                        </a:rPr>
                        <a:t>Gaur et al. [16]</a:t>
                      </a:r>
                      <a:endParaRPr lang="en-US" b="1" dirty="0">
                        <a:latin typeface="+mn-lt"/>
                      </a:endParaRPr>
                    </a:p>
                  </a:txBody>
                  <a:tcPr/>
                </a:tc>
                <a:tc>
                  <a:txBody>
                    <a:bodyPr/>
                    <a:lstStyle/>
                    <a:p>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Proposed a method for identifying COVID-19 from chest CT images by integrating Empirical Wavelet Transformation (EWT) with transfer learning utilizing the DenseNet121 model. This approach aims to enhance the accuracy of COVID-19 detection. The methodology involved preprocessing CT images via EWT, focusing on the red, green, and blue channels, followed by feature extraction. Classification was performed using DenseNet121, achieving an accuracy of 85.5% and an F1 score of 85.28%. The study utilized the publicly available SARS-CoV-CT dataset, comprising 1,252 COVID-19 CT images and 1,230 negative cases collected from patients in São Paulo, Brazil. Data augmentation techniques were employed to mitigate overfitting.</a:t>
                      </a:r>
                    </a:p>
                    <a:p>
                      <a:endParaRPr lang="en-US" dirty="0"/>
                    </a:p>
                  </a:txBody>
                  <a:tcPr/>
                </a:tc>
                <a:extLst>
                  <a:ext uri="{0D108BD9-81ED-4DB2-BD59-A6C34878D82A}">
                    <a16:rowId xmlns:a16="http://schemas.microsoft.com/office/drawing/2014/main" xmlns="" val="10002"/>
                  </a:ext>
                </a:extLst>
              </a:tr>
              <a:tr h="1602801">
                <a:tc>
                  <a:txBody>
                    <a:bodyPr/>
                    <a:lstStyle/>
                    <a:p>
                      <a:r>
                        <a:rPr lang="en-US" sz="1400" b="1" i="0" u="none" strike="noStrike" cap="none" dirty="0">
                          <a:solidFill>
                            <a:schemeClr val="dk1"/>
                          </a:solidFill>
                          <a:effectLst/>
                          <a:latin typeface="+mn-lt"/>
                          <a:ea typeface="+mn-ea"/>
                          <a:cs typeface="+mn-cs"/>
                          <a:sym typeface="Arial"/>
                        </a:rPr>
                        <a:t>Khattab et al. [17]</a:t>
                      </a:r>
                      <a:endParaRPr lang="en-US" b="1" dirty="0">
                        <a:latin typeface="+mn-lt"/>
                      </a:endParaRPr>
                    </a:p>
                  </a:txBody>
                  <a:tcPr/>
                </a:tc>
                <a:tc>
                  <a:txBody>
                    <a:bodyPr/>
                    <a:lstStyle/>
                    <a:p>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Conducted a comprehensive study to evaluate the performance of various deep learning models, specifically CNNs, for detecting COVID-19 and pneumonia from chest X-ray images. The study employed several transfer learning models, including InceptionResNetV2, InceptionV3, </a:t>
                      </a:r>
                      <a:r>
                        <a:rPr lang="en-US" sz="16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Xception</a:t>
                      </a:r>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and </a:t>
                      </a:r>
                      <a:r>
                        <a:rPr lang="en-US" sz="16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MobileNet</a:t>
                      </a:r>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to enhance classification accuracy. To address dataset challenges, data preprocessing techniques such as image resizing, normalization, and data augmentation (flipping, rotation, zooming) were implemented. The Focal Loss function was utilized to mitigate class imbalance issues. Results indicated that InceptionResNetV2 achieved the highest accuracy of 88.47% on the COVID-19 radiography dataset.</a:t>
                      </a:r>
                    </a:p>
                  </a:txBody>
                  <a:tcPr/>
                </a:tc>
                <a:extLst>
                  <a:ext uri="{0D108BD9-81ED-4DB2-BD59-A6C34878D82A}">
                    <a16:rowId xmlns:a16="http://schemas.microsoft.com/office/drawing/2014/main" xmlns="" val="10003"/>
                  </a:ext>
                </a:extLst>
              </a:tr>
              <a:tr h="688768">
                <a:tc>
                  <a:txBody>
                    <a:bodyPr/>
                    <a:lstStyle/>
                    <a:p>
                      <a:pPr algn="just"/>
                      <a:r>
                        <a:rPr lang="en-US" sz="16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Rajeswari and </a:t>
                      </a:r>
                      <a:r>
                        <a:rPr lang="en-US" sz="1600" b="1"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Arunesh</a:t>
                      </a:r>
                      <a:r>
                        <a:rPr lang="en-US" sz="16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 [18]</a:t>
                      </a:r>
                      <a:endParaRPr lang="en-US" sz="1600" b="1" dirty="0">
                        <a:latin typeface="Calibri" panose="020F0502020204030204" pitchFamily="34" charset="0"/>
                        <a:cs typeface="Calibri" panose="020F0502020204030204" pitchFamily="34" charset="0"/>
                      </a:endParaRPr>
                    </a:p>
                  </a:txBody>
                  <a:tcPr/>
                </a:tc>
                <a:tc>
                  <a:txBody>
                    <a:bodyPr/>
                    <a:lstStyle/>
                    <a:p>
                      <a:pPr algn="just"/>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Proposed an ensemble-modified classifier for pneumonia diagnosis, focusing on improving predictive accuracy in resource-limited areas. The study utilized deep CNNs, specifically InceptionV3, for feature extraction from chest X-ray images. Transfer learning was employed to fine-tune models, and Neighborhood Component Analysis (NCA) was used to fuse features from CNN and InceptionV3 models. Various classifiers, including </a:t>
                      </a:r>
                      <a:r>
                        <a:rPr lang="en-US" sz="16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XGBoost</a:t>
                      </a:r>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Random Forest, and Naïve Bayes, were applied. Preprocessing techniques such as resizing, normalization, augmentation, and conversion to arrays enhanced the dataset quality. The model employed the </a:t>
                      </a:r>
                      <a:r>
                        <a:rPr lang="en-US" sz="16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ReLU</a:t>
                      </a:r>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activation function for hidden layers, the sigmoid activation function for output, and the </a:t>
                      </a:r>
                      <a:r>
                        <a:rPr lang="en-US" sz="1600" b="0" i="0" u="none" strike="noStrike" cap="none" dirty="0" err="1">
                          <a:solidFill>
                            <a:schemeClr val="dk1"/>
                          </a:solidFill>
                          <a:effectLst/>
                          <a:latin typeface="Calibri" panose="020F0502020204030204" pitchFamily="34" charset="0"/>
                          <a:ea typeface="+mn-ea"/>
                          <a:cs typeface="Calibri" panose="020F0502020204030204" pitchFamily="34" charset="0"/>
                          <a:sym typeface="Arial"/>
                        </a:rPr>
                        <a:t>Adamax</a:t>
                      </a:r>
                      <a:r>
                        <a:rPr lang="en-US" sz="1600" b="0" i="0" u="none" strike="noStrike" cap="none" dirty="0">
                          <a:solidFill>
                            <a:schemeClr val="dk1"/>
                          </a:solidFill>
                          <a:effectLst/>
                          <a:latin typeface="Calibri" panose="020F0502020204030204" pitchFamily="34" charset="0"/>
                          <a:ea typeface="+mn-ea"/>
                          <a:cs typeface="Calibri" panose="020F0502020204030204" pitchFamily="34" charset="0"/>
                          <a:sym typeface="Arial"/>
                        </a:rPr>
                        <a:t> optimizer for training, demonstrating its efficacy in pneumonia detection.</a:t>
                      </a:r>
                    </a:p>
                    <a:p>
                      <a:pPr algn="just"/>
                      <a:r>
                        <a:rPr lang="en-US" sz="1600" b="0" i="0" u="none" strike="noStrike" cap="none" dirty="0">
                          <a:solidFill>
                            <a:schemeClr val="dk1"/>
                          </a:solidFill>
                          <a:effectLst/>
                          <a:latin typeface="+mn-lt"/>
                          <a:ea typeface="+mn-ea"/>
                          <a:cs typeface="+mn-cs"/>
                          <a:sym typeface="Arial"/>
                        </a:rPr>
                        <a:t>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059435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Extraction Table</a:t>
            </a:r>
            <a:endParaRPr lang="en-US" dirty="0"/>
          </a:p>
        </p:txBody>
      </p:sp>
      <p:graphicFrame>
        <p:nvGraphicFramePr>
          <p:cNvPr id="4" name="Table 3"/>
          <p:cNvGraphicFramePr>
            <a:graphicFrameLocks noGrp="1"/>
          </p:cNvGraphicFramePr>
          <p:nvPr>
            <p:extLst/>
          </p:nvPr>
        </p:nvGraphicFramePr>
        <p:xfrm>
          <a:off x="945222" y="1312524"/>
          <a:ext cx="7325475" cy="4422710"/>
        </p:xfrm>
        <a:graphic>
          <a:graphicData uri="http://schemas.openxmlformats.org/drawingml/2006/table">
            <a:tbl>
              <a:tblPr/>
              <a:tblGrid>
                <a:gridCol w="1465095">
                  <a:extLst>
                    <a:ext uri="{9D8B030D-6E8A-4147-A177-3AD203B41FA5}">
                      <a16:colId xmlns:a16="http://schemas.microsoft.com/office/drawing/2014/main" xmlns="" val="20000"/>
                    </a:ext>
                  </a:extLst>
                </a:gridCol>
                <a:gridCol w="1465095">
                  <a:extLst>
                    <a:ext uri="{9D8B030D-6E8A-4147-A177-3AD203B41FA5}">
                      <a16:colId xmlns:a16="http://schemas.microsoft.com/office/drawing/2014/main" xmlns="" val="20001"/>
                    </a:ext>
                  </a:extLst>
                </a:gridCol>
                <a:gridCol w="1465095">
                  <a:extLst>
                    <a:ext uri="{9D8B030D-6E8A-4147-A177-3AD203B41FA5}">
                      <a16:colId xmlns:a16="http://schemas.microsoft.com/office/drawing/2014/main" xmlns="" val="20002"/>
                    </a:ext>
                  </a:extLst>
                </a:gridCol>
                <a:gridCol w="1465095">
                  <a:extLst>
                    <a:ext uri="{9D8B030D-6E8A-4147-A177-3AD203B41FA5}">
                      <a16:colId xmlns:a16="http://schemas.microsoft.com/office/drawing/2014/main" xmlns="" val="20003"/>
                    </a:ext>
                  </a:extLst>
                </a:gridCol>
                <a:gridCol w="1465095">
                  <a:extLst>
                    <a:ext uri="{9D8B030D-6E8A-4147-A177-3AD203B41FA5}">
                      <a16:colId xmlns:a16="http://schemas.microsoft.com/office/drawing/2014/main" xmlns="" val="20004"/>
                    </a:ext>
                  </a:extLst>
                </a:gridCol>
              </a:tblGrid>
              <a:tr h="350444">
                <a:tc>
                  <a:txBody>
                    <a:bodyPr/>
                    <a:lstStyle/>
                    <a:p>
                      <a:pPr algn="ctr"/>
                      <a:r>
                        <a:rPr lang="en-US" sz="1200" b="1" dirty="0">
                          <a:latin typeface="Calibri" panose="020F0502020204030204" pitchFamily="34" charset="0"/>
                          <a:cs typeface="Calibri" panose="020F0502020204030204" pitchFamily="34" charset="0"/>
                        </a:rPr>
                        <a:t>Author(s) &amp; Year</a:t>
                      </a:r>
                      <a:endParaRPr lang="en-US" sz="1200" dirty="0">
                        <a:latin typeface="Calibri" panose="020F0502020204030204" pitchFamily="34" charset="0"/>
                        <a:cs typeface="Calibri" panose="020F0502020204030204" pitchFamily="34" charset="0"/>
                      </a:endParaRP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latin typeface="Calibri" panose="020F0502020204030204" pitchFamily="34" charset="0"/>
                          <a:cs typeface="Calibri" panose="020F0502020204030204" pitchFamily="34" charset="0"/>
                        </a:rPr>
                        <a:t>Model/Architecture</a:t>
                      </a:r>
                      <a:endParaRPr lang="en-US" sz="1200" dirty="0">
                        <a:latin typeface="Calibri" panose="020F0502020204030204" pitchFamily="34" charset="0"/>
                        <a:cs typeface="Calibri" panose="020F0502020204030204" pitchFamily="34" charset="0"/>
                      </a:endParaRP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latin typeface="Calibri" panose="020F0502020204030204" pitchFamily="34" charset="0"/>
                          <a:cs typeface="Calibri" panose="020F0502020204030204" pitchFamily="34" charset="0"/>
                        </a:rPr>
                        <a:t>Application</a:t>
                      </a:r>
                      <a:endParaRPr lang="en-US" sz="1200" dirty="0">
                        <a:latin typeface="Calibri" panose="020F0502020204030204" pitchFamily="34" charset="0"/>
                        <a:cs typeface="Calibri" panose="020F0502020204030204" pitchFamily="34" charset="0"/>
                      </a:endParaRP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latin typeface="Calibri" panose="020F0502020204030204" pitchFamily="34" charset="0"/>
                          <a:cs typeface="Calibri" panose="020F0502020204030204" pitchFamily="34" charset="0"/>
                        </a:rPr>
                        <a:t>Key Methods/Techniques</a:t>
                      </a:r>
                      <a:endParaRPr lang="en-US" sz="1200" dirty="0">
                        <a:latin typeface="Calibri" panose="020F0502020204030204" pitchFamily="34" charset="0"/>
                        <a:cs typeface="Calibri" panose="020F0502020204030204" pitchFamily="34" charset="0"/>
                      </a:endParaRP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latin typeface="Calibri" panose="020F0502020204030204" pitchFamily="34" charset="0"/>
                          <a:cs typeface="Calibri" panose="020F0502020204030204" pitchFamily="34" charset="0"/>
                        </a:rPr>
                        <a:t>Key Findings</a:t>
                      </a:r>
                      <a:endParaRPr lang="en-US" sz="1200" dirty="0">
                        <a:latin typeface="Calibri" panose="020F0502020204030204" pitchFamily="34" charset="0"/>
                        <a:cs typeface="Calibri" panose="020F0502020204030204" pitchFamily="34" charset="0"/>
                      </a:endParaRP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554869">
                <a:tc>
                  <a:txBody>
                    <a:bodyPr/>
                    <a:lstStyle/>
                    <a:p>
                      <a:pPr algn="ctr"/>
                      <a:r>
                        <a:rPr lang="en-US" sz="1200" dirty="0">
                          <a:latin typeface="Calibri" panose="020F0502020204030204" pitchFamily="34" charset="0"/>
                          <a:cs typeface="Calibri" panose="020F0502020204030204" pitchFamily="34" charset="0"/>
                        </a:rPr>
                        <a:t>Lakshmi and Nagaraj (2021)</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dirty="0">
                          <a:latin typeface="Calibri" panose="020F0502020204030204" pitchFamily="34" charset="0"/>
                          <a:cs typeface="Calibri" panose="020F0502020204030204" pitchFamily="34" charset="0"/>
                        </a:rPr>
                        <a:t>Squeeze-Inception V3 with Slime Mould Algorithm (SMA)</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Calibri" panose="020F0502020204030204" pitchFamily="34" charset="0"/>
                          <a:cs typeface="Calibri" panose="020F0502020204030204" pitchFamily="34" charset="0"/>
                        </a:rPr>
                        <a:t>Lung Cancer Diagnosis</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dirty="0" smtClean="0">
                          <a:latin typeface="Calibri" panose="020F0502020204030204" pitchFamily="34" charset="0"/>
                          <a:cs typeface="Calibri" panose="020F0502020204030204" pitchFamily="34" charset="0"/>
                        </a:rPr>
                        <a:t>Slime </a:t>
                      </a:r>
                      <a:r>
                        <a:rPr lang="en-GB" sz="1200" dirty="0">
                          <a:latin typeface="Calibri" panose="020F0502020204030204" pitchFamily="34" charset="0"/>
                          <a:cs typeface="Calibri" panose="020F0502020204030204" pitchFamily="34" charset="0"/>
                        </a:rPr>
                        <a:t>Mould Algorithm</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smtClean="0">
                          <a:latin typeface="Calibri" panose="020F0502020204030204" pitchFamily="34" charset="0"/>
                          <a:cs typeface="Calibri" panose="020F0502020204030204" pitchFamily="34" charset="0"/>
                        </a:rPr>
                        <a:t>Slime Mould Algorithm</a:t>
                      </a:r>
                      <a:r>
                        <a:rPr lang="en-GB" sz="1200" baseline="0" dirty="0" smtClean="0">
                          <a:latin typeface="Calibri" panose="020F0502020204030204" pitchFamily="34" charset="0"/>
                          <a:cs typeface="Calibri" panose="020F0502020204030204" pitchFamily="34" charset="0"/>
                        </a:rPr>
                        <a:t> </a:t>
                      </a:r>
                      <a:r>
                        <a:rPr lang="en-US" sz="1200" dirty="0" smtClean="0">
                          <a:latin typeface="Calibri" panose="020F0502020204030204" pitchFamily="34" charset="0"/>
                          <a:cs typeface="Calibri" panose="020F0502020204030204" pitchFamily="34" charset="0"/>
                        </a:rPr>
                        <a:t>for better</a:t>
                      </a:r>
                      <a:r>
                        <a:rPr lang="en-US" sz="1200" baseline="0" dirty="0" smtClean="0">
                          <a:latin typeface="Calibri" panose="020F0502020204030204" pitchFamily="34" charset="0"/>
                          <a:cs typeface="Calibri" panose="020F0502020204030204" pitchFamily="34" charset="0"/>
                        </a:rPr>
                        <a:t> </a:t>
                      </a:r>
                      <a:r>
                        <a:rPr lang="en-US" sz="1200" dirty="0" smtClean="0">
                          <a:latin typeface="Calibri" panose="020F0502020204030204" pitchFamily="34" charset="0"/>
                          <a:cs typeface="Calibri" panose="020F0502020204030204" pitchFamily="34" charset="0"/>
                        </a:rPr>
                        <a:t>performance</a:t>
                      </a:r>
                      <a:endParaRPr lang="en-US" sz="1200" dirty="0">
                        <a:latin typeface="Calibri" panose="020F0502020204030204" pitchFamily="34" charset="0"/>
                        <a:cs typeface="Calibri" panose="020F0502020204030204" pitchFamily="34" charset="0"/>
                      </a:endParaRP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554869">
                <a:tc>
                  <a:txBody>
                    <a:bodyPr/>
                    <a:lstStyle/>
                    <a:p>
                      <a:pPr algn="ctr"/>
                      <a:r>
                        <a:rPr lang="en-US" sz="1200" dirty="0" err="1">
                          <a:latin typeface="Calibri" panose="020F0502020204030204" pitchFamily="34" charset="0"/>
                          <a:cs typeface="Calibri" panose="020F0502020204030204" pitchFamily="34" charset="0"/>
                        </a:rPr>
                        <a:t>Sravani</a:t>
                      </a:r>
                      <a:r>
                        <a:rPr lang="en-US" sz="1200" dirty="0">
                          <a:latin typeface="Calibri" panose="020F0502020204030204" pitchFamily="34" charset="0"/>
                          <a:cs typeface="Calibri" panose="020F0502020204030204" pitchFamily="34" charset="0"/>
                        </a:rPr>
                        <a:t> et al. (2022)</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VGG16, InceptionV3</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Lung Nodule Detection</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Calibri" panose="020F0502020204030204" pitchFamily="34" charset="0"/>
                          <a:cs typeface="Calibri" panose="020F0502020204030204" pitchFamily="34" charset="0"/>
                        </a:rPr>
                        <a:t>Model evaluation and comparison</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dirty="0">
                          <a:latin typeface="Calibri" panose="020F0502020204030204" pitchFamily="34" charset="0"/>
                          <a:cs typeface="Calibri" panose="020F0502020204030204" pitchFamily="34" charset="0"/>
                        </a:rPr>
                        <a:t>VGG16 outperformed InceptionV3 in lung nodule detection</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554869">
                <a:tc>
                  <a:txBody>
                    <a:bodyPr/>
                    <a:lstStyle/>
                    <a:p>
                      <a:pPr algn="ctr"/>
                      <a:r>
                        <a:rPr lang="en-US" sz="1200">
                          <a:latin typeface="Calibri" panose="020F0502020204030204" pitchFamily="34" charset="0"/>
                          <a:cs typeface="Calibri" panose="020F0502020204030204" pitchFamily="34" charset="0"/>
                        </a:rPr>
                        <a:t>Shaik and Cherukuri (2021)</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ResNet50 + VGG16 (Ensemble Model)</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COVID-19 Detection</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Transfer learning, Data augmentation</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dirty="0">
                          <a:latin typeface="Calibri" panose="020F0502020204030204" pitchFamily="34" charset="0"/>
                          <a:cs typeface="Calibri" panose="020F0502020204030204" pitchFamily="34" charset="0"/>
                        </a:rPr>
                        <a:t>Ensemble model improved performance for COVID-19 detection</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52656">
                <a:tc>
                  <a:txBody>
                    <a:bodyPr/>
                    <a:lstStyle/>
                    <a:p>
                      <a:pPr algn="ctr"/>
                      <a:r>
                        <a:rPr lang="en-US" sz="1200">
                          <a:latin typeface="Calibri" panose="020F0502020204030204" pitchFamily="34" charset="0"/>
                          <a:cs typeface="Calibri" panose="020F0502020204030204" pitchFamily="34" charset="0"/>
                        </a:rPr>
                        <a:t>Lanjewar et al. (2022)</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Calibri" panose="020F0502020204030204" pitchFamily="34" charset="0"/>
                          <a:cs typeface="Calibri" panose="020F0502020204030204" pitchFamily="34" charset="0"/>
                        </a:rPr>
                        <a:t>DenseNet201</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Lung Cancer Detection</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Modified </a:t>
                      </a:r>
                      <a:r>
                        <a:rPr lang="en-US" sz="1200" dirty="0" err="1">
                          <a:latin typeface="Calibri" panose="020F0502020204030204" pitchFamily="34" charset="0"/>
                          <a:cs typeface="Calibri" panose="020F0502020204030204" pitchFamily="34" charset="0"/>
                        </a:rPr>
                        <a:t>DenseNet</a:t>
                      </a:r>
                      <a:r>
                        <a:rPr lang="en-US" sz="1200" dirty="0">
                          <a:latin typeface="Calibri" panose="020F0502020204030204" pitchFamily="34" charset="0"/>
                          <a:cs typeface="Calibri" panose="020F0502020204030204" pitchFamily="34" charset="0"/>
                        </a:rPr>
                        <a:t>, CT-Scan Data</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dirty="0" smtClean="0">
                          <a:latin typeface="Calibri" panose="020F0502020204030204" pitchFamily="34" charset="0"/>
                          <a:cs typeface="Calibri" panose="020F0502020204030204" pitchFamily="34" charset="0"/>
                        </a:rPr>
                        <a:t>Good validation </a:t>
                      </a:r>
                      <a:r>
                        <a:rPr lang="en-GB" sz="1200" dirty="0">
                          <a:latin typeface="Calibri" panose="020F0502020204030204" pitchFamily="34" charset="0"/>
                          <a:cs typeface="Calibri" panose="020F0502020204030204" pitchFamily="34" charset="0"/>
                        </a:rPr>
                        <a:t>accuracy in lung cancer detection</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554869">
                <a:tc>
                  <a:txBody>
                    <a:bodyPr/>
                    <a:lstStyle/>
                    <a:p>
                      <a:pPr algn="ctr"/>
                      <a:r>
                        <a:rPr lang="en-US" sz="1200">
                          <a:latin typeface="Calibri" panose="020F0502020204030204" pitchFamily="34" charset="0"/>
                          <a:cs typeface="Calibri" panose="020F0502020204030204" pitchFamily="34" charset="0"/>
                        </a:rPr>
                        <a:t>Arun Prakash et al. (2022)</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Calibri" panose="020F0502020204030204" pitchFamily="34" charset="0"/>
                          <a:cs typeface="Calibri" panose="020F0502020204030204" pitchFamily="34" charset="0"/>
                        </a:rPr>
                        <a:t>ResNet50V2 + DenseNet169</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Pediatric Pneumonia Diagnosis</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Attention mechanisms, Transfer learning</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dirty="0">
                          <a:latin typeface="Calibri" panose="020F0502020204030204" pitchFamily="34" charset="0"/>
                          <a:cs typeface="Calibri" panose="020F0502020204030204" pitchFamily="34" charset="0"/>
                        </a:rPr>
                        <a:t>High accuracy achieved in </a:t>
                      </a:r>
                      <a:r>
                        <a:rPr lang="en-GB" sz="1200" dirty="0" err="1">
                          <a:latin typeface="Calibri" panose="020F0502020204030204" pitchFamily="34" charset="0"/>
                          <a:cs typeface="Calibri" panose="020F0502020204030204" pitchFamily="34" charset="0"/>
                        </a:rPr>
                        <a:t>pediatric</a:t>
                      </a:r>
                      <a:r>
                        <a:rPr lang="en-GB" sz="1200" dirty="0">
                          <a:latin typeface="Calibri" panose="020F0502020204030204" pitchFamily="34" charset="0"/>
                          <a:cs typeface="Calibri" panose="020F0502020204030204" pitchFamily="34" charset="0"/>
                        </a:rPr>
                        <a:t> pneumonia diagnosis</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452656">
                <a:tc>
                  <a:txBody>
                    <a:bodyPr/>
                    <a:lstStyle/>
                    <a:p>
                      <a:pPr algn="ctr"/>
                      <a:r>
                        <a:rPr lang="en-US" sz="1200">
                          <a:latin typeface="Calibri" panose="020F0502020204030204" pitchFamily="34" charset="0"/>
                          <a:cs typeface="Calibri" panose="020F0502020204030204" pitchFamily="34" charset="0"/>
                        </a:rPr>
                        <a:t>Rajeswari and Arunesh (2021)</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Calibri" panose="020F0502020204030204" pitchFamily="34" charset="0"/>
                          <a:cs typeface="Calibri" panose="020F0502020204030204" pitchFamily="34" charset="0"/>
                        </a:rPr>
                        <a:t>InceptionV3</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Calibri" panose="020F0502020204030204" pitchFamily="34" charset="0"/>
                          <a:cs typeface="Calibri" panose="020F0502020204030204" pitchFamily="34" charset="0"/>
                        </a:rPr>
                        <a:t>Pneumonia Detection</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Feature fusion</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200" dirty="0">
                          <a:latin typeface="Calibri" panose="020F0502020204030204" pitchFamily="34" charset="0"/>
                          <a:cs typeface="Calibri" panose="020F0502020204030204" pitchFamily="34" charset="0"/>
                        </a:rPr>
                        <a:t>Improved predictive accuracy with feature fusion</a:t>
                      </a:r>
                    </a:p>
                  </a:txBody>
                  <a:tcPr marL="57050" marR="57050" marT="28525" marB="28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186503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5763C3-E2F9-9AA2-57B8-9FDE529DFD89}"/>
              </a:ext>
            </a:extLst>
          </p:cNvPr>
          <p:cNvSpPr>
            <a:spLocks noGrp="1"/>
          </p:cNvSpPr>
          <p:nvPr>
            <p:ph type="title"/>
          </p:nvPr>
        </p:nvSpPr>
        <p:spPr/>
        <p:txBody>
          <a:bodyPr/>
          <a:lstStyle/>
          <a:p>
            <a:r>
              <a:rPr lang="en-US" sz="3200" b="1"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Plain </a:t>
            </a:r>
            <a:r>
              <a:rPr lang="en-US" dirty="0">
                <a:latin typeface="Calibri" panose="020F0502020204030204" pitchFamily="34" charset="0"/>
                <a:ea typeface="Times New Roman" panose="02020603050405020304" pitchFamily="18" charset="0"/>
                <a:cs typeface="Calibri" panose="020F0502020204030204" pitchFamily="34" charset="0"/>
              </a:rPr>
              <a:t>F</a:t>
            </a:r>
            <a:r>
              <a:rPr lang="en-US" dirty="0">
                <a:effectLst/>
                <a:latin typeface="Calibri" panose="020F0502020204030204" pitchFamily="34" charset="0"/>
                <a:ea typeface="Times New Roman" panose="02020603050405020304" pitchFamily="18" charset="0"/>
                <a:cs typeface="Calibri" panose="020F0502020204030204" pitchFamily="34" charset="0"/>
              </a:rPr>
              <a:t>eed </a:t>
            </a:r>
            <a:r>
              <a:rPr lang="en-US" dirty="0">
                <a:latin typeface="Calibri" panose="020F0502020204030204" pitchFamily="34" charset="0"/>
                <a:ea typeface="Times New Roman" panose="02020603050405020304" pitchFamily="18" charset="0"/>
                <a:cs typeface="Calibri" panose="020F0502020204030204" pitchFamily="34" charset="0"/>
              </a:rPr>
              <a:t>F</a:t>
            </a:r>
            <a:r>
              <a:rPr lang="en-US" dirty="0">
                <a:effectLst/>
                <a:latin typeface="Calibri" panose="020F0502020204030204" pitchFamily="34" charset="0"/>
                <a:ea typeface="Times New Roman" panose="02020603050405020304" pitchFamily="18" charset="0"/>
                <a:cs typeface="Calibri" panose="020F0502020204030204" pitchFamily="34" charset="0"/>
              </a:rPr>
              <a:t>orward</a:t>
            </a:r>
            <a:endParaRPr lang="en-US"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xmlns="" id="{3A8DC4C8-A8FE-90C0-CE3D-E1394F27825C}"/>
              </a:ext>
            </a:extLst>
          </p:cNvPr>
          <p:cNvSpPr>
            <a:spLocks noGrp="1"/>
          </p:cNvSpPr>
          <p:nvPr>
            <p:ph type="body" idx="1"/>
          </p:nvPr>
        </p:nvSpPr>
        <p:spPr>
          <a:xfrm>
            <a:off x="457200" y="1417638"/>
            <a:ext cx="8229600" cy="4525963"/>
          </a:xfrm>
        </p:spPr>
        <p:txBody>
          <a:bodyPr/>
          <a:lstStyle/>
          <a:p>
            <a:pPr marL="0" marR="0" indent="0" algn="jus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A simple feed-forward network is the most basic type of neural network. It consists of multiple layers of neurons, where information flows in one direction from the input layer to the output layer. Each neuron processes information and passes it to the next layer.</a:t>
            </a:r>
          </a:p>
          <a:p>
            <a:pPr marL="0" marR="0" algn="just">
              <a:spcAft>
                <a:spcPts val="12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Key features of feed-forward networks:</a:t>
            </a:r>
          </a:p>
          <a:p>
            <a:pPr marL="342900" marR="0" lvl="0" indent="-342900" algn="just">
              <a:spcAft>
                <a:spcPts val="1200"/>
              </a:spcAft>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They are straightforward and easy to train.</a:t>
            </a:r>
          </a:p>
          <a:p>
            <a:pPr marL="342900" marR="0" lvl="0" indent="-342900" algn="just">
              <a:spcAft>
                <a:spcPts val="1200"/>
              </a:spcAft>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They work well for basic problems but may struggle with complex tasks like analyzing medical images, which require capturing spatial and hierarchical information.</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8246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4770A2-5AD8-693D-8219-DFFB0433ED7A}"/>
              </a:ext>
            </a:extLst>
          </p:cNvPr>
          <p:cNvSpPr>
            <a:spLocks noGrp="1"/>
          </p:cNvSpPr>
          <p:nvPr>
            <p:ph type="title"/>
          </p:nvPr>
        </p:nvSpPr>
        <p:spPr/>
        <p:txBody>
          <a:bodyPr/>
          <a:lstStyle/>
          <a:p>
            <a:r>
              <a:rPr lang="en-US" dirty="0">
                <a:effectLst/>
                <a:latin typeface="Calibri" panose="020F0502020204030204" pitchFamily="34" charset="0"/>
                <a:ea typeface="Times New Roman" panose="02020603050405020304" pitchFamily="18" charset="0"/>
                <a:cs typeface="Calibri" panose="020F0502020204030204" pitchFamily="34" charset="0"/>
              </a:rPr>
              <a:t>Plain Feed </a:t>
            </a:r>
            <a:r>
              <a:rPr lang="en-US" dirty="0">
                <a:latin typeface="Calibri" panose="020F0502020204030204" pitchFamily="34" charset="0"/>
                <a:ea typeface="Times New Roman" panose="02020603050405020304" pitchFamily="18" charset="0"/>
                <a:cs typeface="Calibri" panose="020F0502020204030204" pitchFamily="34" charset="0"/>
              </a:rPr>
              <a:t>F</a:t>
            </a:r>
            <a:r>
              <a:rPr lang="en-US" dirty="0">
                <a:effectLst/>
                <a:latin typeface="Calibri" panose="020F0502020204030204" pitchFamily="34" charset="0"/>
                <a:ea typeface="Times New Roman" panose="02020603050405020304" pitchFamily="18" charset="0"/>
                <a:cs typeface="Calibri" panose="020F0502020204030204" pitchFamily="34" charset="0"/>
              </a:rPr>
              <a:t>orward</a:t>
            </a:r>
            <a:endParaRPr lang="en-US" dirty="0"/>
          </a:p>
        </p:txBody>
      </p:sp>
      <p:sp>
        <p:nvSpPr>
          <p:cNvPr id="4" name="Rectangle 2">
            <a:extLst>
              <a:ext uri="{FF2B5EF4-FFF2-40B4-BE49-F238E27FC236}">
                <a16:creationId xmlns:a16="http://schemas.microsoft.com/office/drawing/2014/main" xmlns="" id="{B606D571-D68B-813F-357F-D6485AB09FC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5" name="Picture 2">
            <a:extLst>
              <a:ext uri="{FF2B5EF4-FFF2-40B4-BE49-F238E27FC236}">
                <a16:creationId xmlns:a16="http://schemas.microsoft.com/office/drawing/2014/main" xmlns="" id="{AFDD987D-23F2-1807-2CD8-09C32502B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64" y="2751385"/>
            <a:ext cx="8087360" cy="26976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xmlns="" id="{F0CC539D-D44F-B0E4-924B-9B6C16655950}"/>
              </a:ext>
            </a:extLst>
          </p:cNvPr>
          <p:cNvSpPr>
            <a:spLocks noChangeArrowheads="1"/>
          </p:cNvSpPr>
          <p:nvPr/>
        </p:nvSpPr>
        <p:spPr bwMode="auto">
          <a:xfrm>
            <a:off x="457199" y="1330482"/>
            <a:ext cx="783619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r>
            <a:br>
              <a:rPr kumimoji="0" lang="en-US" altLang="en-US" sz="18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br>
            <a:r>
              <a:rPr kumimoji="0" lang="en-US" altLang="en-US" sz="18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While simple feed-forward networks are useful for small datasets or less complex problems, they are not ideal for tasks like lung disease diagnosis, where understanding image structure is crucial. </a:t>
            </a:r>
            <a:endParaRPr kumimoji="0" lang="en-US" altLang="en-US" sz="4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78FC008C-E739-D65D-995D-9FEB005E9D0C}"/>
              </a:ext>
            </a:extLst>
          </p:cNvPr>
          <p:cNvSpPr txBox="1"/>
          <p:nvPr/>
        </p:nvSpPr>
        <p:spPr>
          <a:xfrm>
            <a:off x="3094990" y="5541642"/>
            <a:ext cx="2954020" cy="255839"/>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a:t>
            </a:r>
            <a:r>
              <a:rPr lang="en-US" sz="1600" b="1" dirty="0" smtClean="0">
                <a:latin typeface="Times New Roman" panose="02020603050405020304" pitchFamily="18" charset="0"/>
                <a:ea typeface="SimSun" panose="02010600030101010101" pitchFamily="2" charset="-122"/>
              </a:rPr>
              <a:t>7. </a:t>
            </a:r>
            <a:r>
              <a:rPr lang="en-US" sz="1600" dirty="0" smtClean="0">
                <a:latin typeface="Times New Roman" panose="02020603050405020304" pitchFamily="18" charset="0"/>
                <a:ea typeface="SimSun" panose="02010600030101010101" pitchFamily="2" charset="-122"/>
              </a:rPr>
              <a:t>Plain Feed Forward</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504941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50B4DC-5BF5-A310-5FB0-2FCA62999C0D}"/>
              </a:ext>
            </a:extLst>
          </p:cNvPr>
          <p:cNvSpPr>
            <a:spLocks noGrp="1"/>
          </p:cNvSpPr>
          <p:nvPr>
            <p:ph type="title"/>
          </p:nvPr>
        </p:nvSpPr>
        <p:spPr/>
        <p:txBody>
          <a:bodyPr/>
          <a:lstStyle/>
          <a:p>
            <a:r>
              <a:rPr lang="en-US" dirty="0">
                <a:effectLst/>
                <a:latin typeface="Calibri" panose="020F0502020204030204" pitchFamily="34" charset="0"/>
                <a:ea typeface="Times New Roman" panose="02020603050405020304" pitchFamily="18" charset="0"/>
                <a:cs typeface="Calibri" panose="020F0502020204030204" pitchFamily="34" charset="0"/>
              </a:rPr>
              <a:t>Multilevel</a:t>
            </a:r>
            <a:endParaRPr lang="en-US" sz="32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xmlns="" id="{BC4621D2-FC69-9E05-FF5D-9E69B10151F2}"/>
              </a:ext>
            </a:extLst>
          </p:cNvPr>
          <p:cNvSpPr>
            <a:spLocks noGrp="1"/>
          </p:cNvSpPr>
          <p:nvPr>
            <p:ph type="body" idx="1"/>
          </p:nvPr>
        </p:nvSpPr>
        <p:spPr>
          <a:xfrm>
            <a:off x="457200" y="1340095"/>
            <a:ext cx="8229600" cy="4504268"/>
          </a:xfrm>
        </p:spPr>
        <p:txBody>
          <a:bodyPr/>
          <a:lstStyle/>
          <a:p>
            <a:pPr marL="0" marR="0" indent="0" algn="jus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Multi-level or multi-scale networks are designed to address the limitations of simple architecture by capturing details at different scales. In medical imaging, diseases can appear in various sizes and patterns. For example, a tumor might be a small spot, while pneumonia could spread across a large area of the lung.</a:t>
            </a:r>
          </a:p>
          <a:p>
            <a:pPr marL="0" marR="0" indent="0" algn="just">
              <a:spcAft>
                <a:spcPts val="1200"/>
              </a:spcAf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Key characteristics of multi-scale networks:</a:t>
            </a:r>
          </a:p>
          <a:p>
            <a:pPr marL="342900" marR="0" lvl="0" indent="-342900" algn="just">
              <a:spcAft>
                <a:spcPts val="1200"/>
              </a:spcAft>
              <a:buFont typeface="+mj-lt"/>
              <a:buAutoNum type="arabicPeriod"/>
              <a:tabLst>
                <a:tab pos="457200" algn="l"/>
              </a:tabLs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Multiple Kernel Sizes:</a:t>
            </a:r>
            <a:r>
              <a:rPr lang="en-US" sz="1800" dirty="0">
                <a:effectLst/>
                <a:latin typeface="Calibri" panose="020F0502020204030204" pitchFamily="34" charset="0"/>
                <a:ea typeface="Times New Roman" panose="02020603050405020304" pitchFamily="18" charset="0"/>
                <a:cs typeface="Calibri" panose="020F0502020204030204" pitchFamily="34" charset="0"/>
              </a:rPr>
              <a:t> These networks use filters of different sizes to capture both small and large patterns in images.</a:t>
            </a:r>
          </a:p>
          <a:p>
            <a:pPr marL="342900" marR="0" lvl="0" indent="-342900" algn="just">
              <a:spcAft>
                <a:spcPts val="1200"/>
              </a:spcAft>
              <a:buFont typeface="+mj-lt"/>
              <a:buAutoNum type="arabicPeriod"/>
              <a:tabLst>
                <a:tab pos="457200" algn="l"/>
              </a:tabLs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Hierarchical Learning:</a:t>
            </a:r>
            <a:r>
              <a:rPr lang="en-US" sz="1800" dirty="0">
                <a:effectLst/>
                <a:latin typeface="Calibri" panose="020F0502020204030204" pitchFamily="34" charset="0"/>
                <a:ea typeface="Times New Roman" panose="02020603050405020304" pitchFamily="18" charset="0"/>
                <a:cs typeface="Calibri" panose="020F0502020204030204" pitchFamily="34" charset="0"/>
              </a:rPr>
              <a:t> They combine features learned at different levels to provide a more detailed understanding of the image.</a:t>
            </a:r>
          </a:p>
          <a:p>
            <a:pPr marL="342900" marR="0" lvl="0" indent="-342900" algn="just">
              <a:spcAft>
                <a:spcPts val="1200"/>
              </a:spcAft>
              <a:buFont typeface="+mj-lt"/>
              <a:buAutoNum type="arabicPeriod"/>
              <a:tabLst>
                <a:tab pos="457200" algn="l"/>
              </a:tabLs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Improved Accuracy:</a:t>
            </a:r>
            <a:r>
              <a:rPr lang="en-US" sz="1800" dirty="0">
                <a:effectLst/>
                <a:latin typeface="Calibri" panose="020F0502020204030204" pitchFamily="34" charset="0"/>
                <a:ea typeface="Times New Roman" panose="02020603050405020304" pitchFamily="18" charset="0"/>
                <a:cs typeface="Calibri" panose="020F0502020204030204" pitchFamily="34" charset="0"/>
              </a:rPr>
              <a:t> By considering multiple scales, these networks can better differentiate between similar conditions, such as healthy lungs and early-stage lung disease.</a:t>
            </a:r>
          </a:p>
          <a:p>
            <a:pPr algn="just"/>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1527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198FF8-BD03-DC36-1A51-7D1E93A3A7D8}"/>
              </a:ext>
            </a:extLst>
          </p:cNvPr>
          <p:cNvSpPr>
            <a:spLocks noGrp="1"/>
          </p:cNvSpPr>
          <p:nvPr>
            <p:ph type="title"/>
          </p:nvPr>
        </p:nvSpPr>
        <p:spPr/>
        <p:txBody>
          <a:bodyPr/>
          <a:lstStyle/>
          <a:p>
            <a:r>
              <a:rPr lang="en-US" dirty="0">
                <a:effectLst/>
                <a:latin typeface="Calibri" panose="020F0502020204030204" pitchFamily="34" charset="0"/>
                <a:ea typeface="Times New Roman" panose="02020603050405020304" pitchFamily="18" charset="0"/>
                <a:cs typeface="Calibri" panose="020F0502020204030204" pitchFamily="34" charset="0"/>
              </a:rPr>
              <a:t>Multilevel</a:t>
            </a:r>
            <a:endParaRPr lang="en-US" sz="32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xmlns="" id="{A1AFEF07-20DA-FEA1-B763-5727C6AAA8E3}"/>
              </a:ext>
            </a:extLst>
          </p:cNvPr>
          <p:cNvSpPr>
            <a:spLocks noGrp="1"/>
          </p:cNvSpPr>
          <p:nvPr>
            <p:ph type="body" idx="1"/>
          </p:nvPr>
        </p:nvSpPr>
        <p:spPr>
          <a:xfrm>
            <a:off x="457200" y="1417638"/>
            <a:ext cx="8229600" cy="4525963"/>
          </a:xfrm>
        </p:spPr>
        <p:txBody>
          <a:bodyPr/>
          <a:lstStyle/>
          <a:p>
            <a:pPr algn="just"/>
            <a:r>
              <a:rPr lang="en-US" sz="1800" dirty="0"/>
              <a:t>Multi-scale architectures are particularly effective for diagnosing lung diseases because they can detect both subtle and prominent abnormalities, leading to better results compared to traditional single-scale methods. The Multilevel/Scale architecture are shown on Figure 10 and 11</a:t>
            </a:r>
          </a:p>
        </p:txBody>
      </p:sp>
      <p:pic>
        <p:nvPicPr>
          <p:cNvPr id="4" name="Picture 3">
            <a:extLst>
              <a:ext uri="{FF2B5EF4-FFF2-40B4-BE49-F238E27FC236}">
                <a16:creationId xmlns:a16="http://schemas.microsoft.com/office/drawing/2014/main" xmlns="" id="{9559A3CA-71AC-C30B-3F47-8C9BDE5491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009" y="2875746"/>
            <a:ext cx="7869981" cy="2537081"/>
          </a:xfrm>
          <a:prstGeom prst="rect">
            <a:avLst/>
          </a:prstGeom>
          <a:noFill/>
          <a:ln>
            <a:noFill/>
          </a:ln>
        </p:spPr>
      </p:pic>
      <p:sp>
        <p:nvSpPr>
          <p:cNvPr id="5" name="TextBox 4">
            <a:extLst>
              <a:ext uri="{FF2B5EF4-FFF2-40B4-BE49-F238E27FC236}">
                <a16:creationId xmlns:a16="http://schemas.microsoft.com/office/drawing/2014/main" xmlns="" id="{78FC008C-E739-D65D-995D-9FEB005E9D0C}"/>
              </a:ext>
            </a:extLst>
          </p:cNvPr>
          <p:cNvSpPr txBox="1"/>
          <p:nvPr/>
        </p:nvSpPr>
        <p:spPr>
          <a:xfrm>
            <a:off x="3371436" y="5422374"/>
            <a:ext cx="2954020" cy="255839"/>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a:t>
            </a:r>
            <a:r>
              <a:rPr lang="en-US" sz="1600" b="1" dirty="0" smtClean="0">
                <a:latin typeface="Times New Roman" panose="02020603050405020304" pitchFamily="18" charset="0"/>
                <a:ea typeface="SimSun" panose="02010600030101010101" pitchFamily="2" charset="-122"/>
              </a:rPr>
              <a:t>8. </a:t>
            </a:r>
            <a:r>
              <a:rPr lang="en-US" sz="1600" dirty="0" smtClean="0">
                <a:latin typeface="Times New Roman" panose="02020603050405020304" pitchFamily="18" charset="0"/>
                <a:ea typeface="SimSun" panose="02010600030101010101" pitchFamily="2" charset="-122"/>
              </a:rPr>
              <a:t>Multilevel</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09389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B580F3-7544-FAB7-0532-AF77BA06F8E4}"/>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Multiscale</a:t>
            </a:r>
            <a:endParaRPr lang="en-US" dirty="0"/>
          </a:p>
        </p:txBody>
      </p:sp>
      <p:pic>
        <p:nvPicPr>
          <p:cNvPr id="4" name="Picture 3">
            <a:extLst>
              <a:ext uri="{FF2B5EF4-FFF2-40B4-BE49-F238E27FC236}">
                <a16:creationId xmlns:a16="http://schemas.microsoft.com/office/drawing/2014/main" xmlns="" id="{D9E3C81E-A112-CEA0-419D-03B4B97CAF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56039"/>
            <a:ext cx="8229600" cy="3634652"/>
          </a:xfrm>
          <a:prstGeom prst="rect">
            <a:avLst/>
          </a:prstGeom>
          <a:noFill/>
          <a:ln>
            <a:noFill/>
          </a:ln>
        </p:spPr>
      </p:pic>
      <p:sp>
        <p:nvSpPr>
          <p:cNvPr id="6" name="TextBox 5">
            <a:extLst>
              <a:ext uri="{FF2B5EF4-FFF2-40B4-BE49-F238E27FC236}">
                <a16:creationId xmlns:a16="http://schemas.microsoft.com/office/drawing/2014/main" xmlns="" id="{78FC008C-E739-D65D-995D-9FEB005E9D0C}"/>
              </a:ext>
            </a:extLst>
          </p:cNvPr>
          <p:cNvSpPr txBox="1"/>
          <p:nvPr/>
        </p:nvSpPr>
        <p:spPr>
          <a:xfrm>
            <a:off x="3403334" y="5234852"/>
            <a:ext cx="2954020" cy="255839"/>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a:t>
            </a:r>
            <a:r>
              <a:rPr lang="en-US" sz="1600" b="1" dirty="0" smtClean="0">
                <a:latin typeface="Times New Roman" panose="02020603050405020304" pitchFamily="18" charset="0"/>
                <a:ea typeface="SimSun" panose="02010600030101010101" pitchFamily="2" charset="-122"/>
              </a:rPr>
              <a:t>9. </a:t>
            </a:r>
            <a:r>
              <a:rPr lang="en-US" sz="1600" dirty="0" smtClean="0">
                <a:latin typeface="Times New Roman" panose="02020603050405020304" pitchFamily="18" charset="0"/>
                <a:ea typeface="SimSun" panose="02010600030101010101" pitchFamily="2" charset="-122"/>
              </a:rPr>
              <a:t>Multiscale</a:t>
            </a:r>
            <a:r>
              <a:rPr lang="en-US" sz="1600" b="1" dirty="0" smtClean="0">
                <a:latin typeface="Times New Roman" panose="02020603050405020304" pitchFamily="18" charset="0"/>
                <a:ea typeface="SimSun" panose="02010600030101010101" pitchFamily="2" charset="-122"/>
              </a:rPr>
              <a:t> </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829867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Project Team</a:t>
            </a:r>
            <a:endParaRPr/>
          </a:p>
        </p:txBody>
      </p:sp>
      <p:sp>
        <p:nvSpPr>
          <p:cNvPr id="92" name="Google Shape;92;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a:spcBef>
                <a:spcPts val="0"/>
              </a:spcBef>
              <a:buSzPts val="3200"/>
            </a:pPr>
            <a:r>
              <a:rPr lang="en-US" dirty="0">
                <a:latin typeface="Calibri" panose="020F0502020204030204" pitchFamily="34" charset="0"/>
                <a:cs typeface="Calibri" panose="020F0502020204030204" pitchFamily="34" charset="0"/>
              </a:rPr>
              <a:t>Abdul </a:t>
            </a:r>
            <a:r>
              <a:rPr lang="en-US" dirty="0" err="1">
                <a:latin typeface="Calibri" panose="020F0502020204030204" pitchFamily="34" charset="0"/>
                <a:cs typeface="Calibri" panose="020F0502020204030204" pitchFamily="34" charset="0"/>
              </a:rPr>
              <a:t>Hadi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Umair</a:t>
            </a:r>
            <a:r>
              <a:rPr lang="en-US" dirty="0">
                <a:latin typeface="Calibri" panose="020F0502020204030204" pitchFamily="34" charset="0"/>
                <a:cs typeface="Calibri" panose="020F0502020204030204" pitchFamily="34" charset="0"/>
              </a:rPr>
              <a:t> (36958)</a:t>
            </a:r>
          </a:p>
          <a:p>
            <a:pPr marL="342900" lvl="0">
              <a:spcBef>
                <a:spcPts val="640"/>
              </a:spcBef>
              <a:buSzPts val="3200"/>
            </a:pPr>
            <a:r>
              <a:rPr lang="en-US" dirty="0" err="1">
                <a:latin typeface="Calibri" panose="020F0502020204030204" pitchFamily="34" charset="0"/>
                <a:cs typeface="Calibri" panose="020F0502020204030204" pitchFamily="34" charset="0"/>
              </a:rPr>
              <a:t>Zeeshan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Rangbaz</a:t>
            </a:r>
            <a:r>
              <a:rPr lang="en-US" dirty="0">
                <a:latin typeface="Calibri" panose="020F0502020204030204" pitchFamily="34" charset="0"/>
                <a:cs typeface="Calibri" panose="020F0502020204030204" pitchFamily="34" charset="0"/>
              </a:rPr>
              <a:t> (36957)</a:t>
            </a:r>
          </a:p>
          <a:p>
            <a:pPr marL="342900" lvl="0">
              <a:spcBef>
                <a:spcPts val="640"/>
              </a:spcBef>
              <a:buSzPts val="3200"/>
            </a:pPr>
            <a:r>
              <a:rPr lang="en-US" dirty="0" err="1">
                <a:latin typeface="Calibri" panose="020F0502020204030204" pitchFamily="34" charset="0"/>
                <a:cs typeface="Calibri" panose="020F0502020204030204" pitchFamily="34" charset="0"/>
              </a:rPr>
              <a:t>Touseef</a:t>
            </a:r>
            <a:r>
              <a:rPr lang="en-US" dirty="0">
                <a:latin typeface="Calibri" panose="020F0502020204030204" pitchFamily="34" charset="0"/>
                <a:cs typeface="Calibri" panose="020F0502020204030204" pitchFamily="34" charset="0"/>
              </a:rPr>
              <a:t> Ahmed    (38271</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D62CE-F3DB-046A-1C8C-90C6FA0A21D8}"/>
              </a:ext>
            </a:extLst>
          </p:cNvPr>
          <p:cNvSpPr>
            <a:spLocks noGrp="1"/>
          </p:cNvSpPr>
          <p:nvPr>
            <p:ph type="title"/>
          </p:nvPr>
        </p:nvSpPr>
        <p:spPr/>
        <p:txBody>
          <a:bodyPr/>
          <a:lstStyle/>
          <a:p>
            <a:r>
              <a:rPr lang="en-US" sz="4400" dirty="0"/>
              <a:t>Problem Statement</a:t>
            </a:r>
            <a:br>
              <a:rPr lang="en-US" sz="4400" dirty="0"/>
            </a:br>
            <a:endParaRPr lang="en-US" dirty="0"/>
          </a:p>
        </p:txBody>
      </p:sp>
      <p:sp>
        <p:nvSpPr>
          <p:cNvPr id="6" name="Rectangle 3"/>
          <p:cNvSpPr>
            <a:spLocks noGrp="1" noChangeArrowheads="1"/>
          </p:cNvSpPr>
          <p:nvPr>
            <p:ph type="body" idx="1"/>
          </p:nvPr>
        </p:nvSpPr>
        <p:spPr bwMode="auto">
          <a:xfrm>
            <a:off x="457200" y="1438350"/>
            <a:ext cx="8229600" cy="330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lang="en-US" sz="1800" b="1" dirty="0"/>
              <a:t>Early-Stage Disease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dirty="0"/>
              <a:t>Due to the loss of fine-grained regional details, traditional models struggle to detect diseases at an early stage, particularly when the abnormalities are subtle or localized</a:t>
            </a:r>
            <a:r>
              <a:rPr lang="en-US" sz="1800" dirty="0" smtClean="0"/>
              <a:t>.</a:t>
            </a:r>
            <a:endParaRPr lang="en-US" sz="1800" dirty="0"/>
          </a:p>
          <a:p>
            <a:pPr marL="0" marR="0" lvl="0" indent="0" algn="just" defTabSz="914400" rtl="0" eaLnBrk="0" fontAlgn="base" latinLnBrk="0" hangingPunct="0">
              <a:lnSpc>
                <a:spcPct val="100000"/>
              </a:lnSpc>
              <a:spcBef>
                <a:spcPct val="0"/>
              </a:spcBef>
              <a:spcAft>
                <a:spcPct val="0"/>
              </a:spcAft>
              <a:buClrTx/>
              <a:buSzTx/>
              <a:buNone/>
              <a:tabLst/>
            </a:pPr>
            <a:r>
              <a:rPr lang="en-US" sz="1800" b="1" dirty="0"/>
              <a:t>Layer-to-Layer Feature Loss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dirty="0"/>
              <a:t>As information passes from one layer to the next, critical features may be lost. </a:t>
            </a:r>
          </a:p>
          <a:p>
            <a:pPr marL="0" marR="0" lvl="0" indent="0" algn="just" defTabSz="914400" rtl="0" eaLnBrk="0" fontAlgn="base" latinLnBrk="0" hangingPunct="0">
              <a:lnSpc>
                <a:spcPct val="100000"/>
              </a:lnSpc>
              <a:spcBef>
                <a:spcPct val="0"/>
              </a:spcBef>
              <a:spcAft>
                <a:spcPct val="0"/>
              </a:spcAft>
              <a:buClrTx/>
              <a:buSzTx/>
              <a:buNone/>
              <a:tabLst/>
            </a:pPr>
            <a:r>
              <a:rPr lang="en-US" sz="1800" b="1" dirty="0"/>
              <a:t>Vanishing Gradient Problem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dirty="0"/>
              <a:t>In deep neural networks, gradients can diminish as they are propagated backward through layers during training.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dirty="0"/>
              <a:t>This issue slows down the training process and may prevent the network from learning.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2988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Scope</a:t>
            </a:r>
            <a:endParaRPr lang="en-US" dirty="0"/>
          </a:p>
        </p:txBody>
      </p:sp>
      <p:sp>
        <p:nvSpPr>
          <p:cNvPr id="3" name="Text Placeholder 2"/>
          <p:cNvSpPr>
            <a:spLocks noGrp="1"/>
          </p:cNvSpPr>
          <p:nvPr>
            <p:ph type="body" idx="1"/>
          </p:nvPr>
        </p:nvSpPr>
        <p:spPr/>
        <p:txBody>
          <a:bodyPr/>
          <a:lstStyle/>
          <a:p>
            <a:pPr marL="114300" indent="0" algn="just">
              <a:buNone/>
            </a:pPr>
            <a:r>
              <a:rPr lang="en-GB" sz="1800" dirty="0"/>
              <a:t>The scope of </a:t>
            </a:r>
            <a:r>
              <a:rPr lang="en-GB" sz="1800" dirty="0" smtClean="0"/>
              <a:t>a project is </a:t>
            </a:r>
            <a:r>
              <a:rPr lang="en-GB" sz="1800" dirty="0"/>
              <a:t>to design and develop a web-based lung disease diagnosis system that leverages a deep learning </a:t>
            </a:r>
            <a:r>
              <a:rPr lang="en-GB" sz="1800" dirty="0" smtClean="0"/>
              <a:t>model specifically</a:t>
            </a:r>
            <a:r>
              <a:rPr lang="en-GB" sz="1800" dirty="0"/>
              <a:t>, a </a:t>
            </a:r>
            <a:r>
              <a:rPr lang="en-GB" sz="1800" b="1" dirty="0" err="1" smtClean="0"/>
              <a:t>TZH_Multiscale</a:t>
            </a:r>
            <a:r>
              <a:rPr lang="en-GB" sz="1800" b="1" dirty="0" smtClean="0"/>
              <a:t> </a:t>
            </a:r>
            <a:r>
              <a:rPr lang="en-GB" sz="1800" b="1" dirty="0"/>
              <a:t>Convolutional Neural Network (</a:t>
            </a:r>
            <a:r>
              <a:rPr lang="en-GB" sz="1800" b="1" dirty="0" smtClean="0"/>
              <a:t>MCNN) </a:t>
            </a:r>
            <a:r>
              <a:rPr lang="en-GB" sz="1800" dirty="0" smtClean="0"/>
              <a:t>to </a:t>
            </a:r>
            <a:r>
              <a:rPr lang="en-GB" sz="1800" dirty="0" err="1"/>
              <a:t>analyze</a:t>
            </a:r>
            <a:r>
              <a:rPr lang="en-GB" sz="1800" dirty="0"/>
              <a:t> chest </a:t>
            </a:r>
            <a:r>
              <a:rPr lang="en-GB" sz="1800" dirty="0" smtClean="0"/>
              <a:t>X-ray or Ct-scan  </a:t>
            </a:r>
            <a:r>
              <a:rPr lang="en-GB" sz="1800" dirty="0"/>
              <a:t>images and predict potential lung </a:t>
            </a:r>
            <a:r>
              <a:rPr lang="en-GB" sz="1800" dirty="0" smtClean="0"/>
              <a:t>disease. </a:t>
            </a:r>
            <a:r>
              <a:rPr lang="en-GB" sz="1800" dirty="0"/>
              <a:t>This project aims to assist medical professionals in making quicker and more accurate diagnoses through an </a:t>
            </a:r>
            <a:r>
              <a:rPr lang="en-GB" sz="1800" dirty="0" smtClean="0"/>
              <a:t>accessible </a:t>
            </a:r>
            <a:r>
              <a:rPr lang="en-GB" sz="1800" dirty="0"/>
              <a:t>web interface</a:t>
            </a:r>
            <a:r>
              <a:rPr lang="en-GB" sz="1800" dirty="0" smtClean="0"/>
              <a:t>.</a:t>
            </a:r>
          </a:p>
          <a:p>
            <a:pPr marL="114300" indent="0" algn="just">
              <a:buNone/>
            </a:pPr>
            <a:r>
              <a:rPr lang="en-GB" sz="1800" b="1" dirty="0" smtClean="0"/>
              <a:t>Work Collaboration:</a:t>
            </a:r>
          </a:p>
          <a:p>
            <a:pPr algn="just"/>
            <a:r>
              <a:rPr lang="en-US" sz="1800" dirty="0" smtClean="0"/>
              <a:t>Model </a:t>
            </a:r>
            <a:r>
              <a:rPr lang="en-US" sz="1800" dirty="0"/>
              <a:t>research and </a:t>
            </a:r>
            <a:r>
              <a:rPr lang="en-US" sz="1800" dirty="0" smtClean="0"/>
              <a:t>development</a:t>
            </a:r>
          </a:p>
          <a:p>
            <a:pPr algn="just"/>
            <a:r>
              <a:rPr lang="en-GB" sz="1800" dirty="0"/>
              <a:t>Frontend and Backend Web </a:t>
            </a:r>
            <a:r>
              <a:rPr lang="en-GB" sz="1800" dirty="0" smtClean="0"/>
              <a:t>Application</a:t>
            </a:r>
          </a:p>
          <a:p>
            <a:pPr algn="just"/>
            <a:r>
              <a:rPr lang="en-US" sz="1800" dirty="0" smtClean="0"/>
              <a:t>MCNN Model Integration</a:t>
            </a:r>
          </a:p>
          <a:p>
            <a:pPr algn="just"/>
            <a:r>
              <a:rPr lang="en-US" sz="1800" dirty="0"/>
              <a:t>System </a:t>
            </a:r>
            <a:r>
              <a:rPr lang="en-US" sz="1800" dirty="0" smtClean="0"/>
              <a:t>testing and documentation.</a:t>
            </a:r>
          </a:p>
          <a:p>
            <a:pPr marL="114300" indent="0" algn="just">
              <a:buNone/>
            </a:pPr>
            <a:endParaRPr lang="en-GB" sz="1800" dirty="0" smtClean="0"/>
          </a:p>
          <a:p>
            <a:pPr marL="114300" indent="0" algn="just">
              <a:buNone/>
            </a:pPr>
            <a:r>
              <a:rPr lang="en-GB" sz="1800" dirty="0" smtClean="0"/>
              <a:t>The </a:t>
            </a:r>
            <a:r>
              <a:rPr lang="en-GB" sz="1800" dirty="0"/>
              <a:t>system currently diagnoses common lung conditions (e.g., pneumonia</a:t>
            </a:r>
            <a:r>
              <a:rPr lang="en-GB" sz="1800" dirty="0" smtClean="0"/>
              <a:t>, Malignant</a:t>
            </a:r>
            <a:r>
              <a:rPr lang="en-GB" sz="1800" dirty="0"/>
              <a:t> &amp;</a:t>
            </a:r>
            <a:r>
              <a:rPr lang="en-GB" sz="1800" dirty="0" smtClean="0"/>
              <a:t> Benign).</a:t>
            </a:r>
            <a:endParaRPr lang="en-US" sz="1800" dirty="0"/>
          </a:p>
        </p:txBody>
      </p:sp>
    </p:spTree>
    <p:extLst>
      <p:ext uri="{BB962C8B-B14F-4D97-AF65-F5344CB8AC3E}">
        <p14:creationId xmlns:p14="http://schemas.microsoft.com/office/powerpoint/2010/main" val="3568267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E9A337-4503-FE45-EF7E-593A95CC0C7D}"/>
              </a:ext>
            </a:extLst>
          </p:cNvPr>
          <p:cNvSpPr>
            <a:spLocks noGrp="1"/>
          </p:cNvSpPr>
          <p:nvPr>
            <p:ph type="title"/>
          </p:nvPr>
        </p:nvSpPr>
        <p:spPr/>
        <p:txBody>
          <a:bodyPr/>
          <a:lstStyle/>
          <a:p>
            <a:r>
              <a:rPr lang="en-US" dirty="0"/>
              <a:t>Proposed Solution</a:t>
            </a:r>
          </a:p>
        </p:txBody>
      </p:sp>
      <p:sp>
        <p:nvSpPr>
          <p:cNvPr id="3" name="Text Placeholder 2">
            <a:extLst>
              <a:ext uri="{FF2B5EF4-FFF2-40B4-BE49-F238E27FC236}">
                <a16:creationId xmlns:a16="http://schemas.microsoft.com/office/drawing/2014/main" xmlns="" id="{ACAAB734-2C80-B161-5C16-E29F824DDF00}"/>
              </a:ext>
            </a:extLst>
          </p:cNvPr>
          <p:cNvSpPr>
            <a:spLocks noGrp="1"/>
          </p:cNvSpPr>
          <p:nvPr>
            <p:ph type="body" idx="1"/>
          </p:nvPr>
        </p:nvSpPr>
        <p:spPr>
          <a:xfrm>
            <a:off x="457200" y="1600201"/>
            <a:ext cx="8229600" cy="4154424"/>
          </a:xfrm>
        </p:spPr>
        <p:txBody>
          <a:bodyPr/>
          <a:lstStyle/>
          <a:p>
            <a:pPr marL="114300" indent="0" algn="just">
              <a:buNone/>
            </a:pPr>
            <a:r>
              <a:rPr lang="en-US" sz="1800" dirty="0"/>
              <a:t>We propose a model for the early detection of lung diseases using a </a:t>
            </a:r>
            <a:r>
              <a:rPr lang="en-US" sz="1800" b="1" dirty="0" err="1" smtClean="0"/>
              <a:t>TZH_Multiscale</a:t>
            </a:r>
            <a:r>
              <a:rPr lang="en-US" sz="1800" b="1" dirty="0" smtClean="0"/>
              <a:t> </a:t>
            </a:r>
            <a:r>
              <a:rPr lang="en-US" sz="1800" b="1" dirty="0"/>
              <a:t>Convolutional Neural Network (MCNN)</a:t>
            </a:r>
            <a:r>
              <a:rPr lang="en-US" sz="1800" dirty="0"/>
              <a:t>.</a:t>
            </a:r>
          </a:p>
          <a:p>
            <a:pPr marL="114300" indent="0" algn="just">
              <a:buNone/>
            </a:pPr>
            <a:endParaRPr lang="en-US" sz="1800" dirty="0"/>
          </a:p>
          <a:p>
            <a:pPr marL="114300" indent="0" algn="just">
              <a:buNone/>
            </a:pPr>
            <a:r>
              <a:rPr lang="en-US" sz="1800" dirty="0"/>
              <a:t> The key highlights of the proposed model are:</a:t>
            </a:r>
          </a:p>
          <a:p>
            <a:pPr algn="just"/>
            <a:r>
              <a:rPr lang="en-US" sz="1800" b="1" dirty="0" smtClean="0"/>
              <a:t>MCNN </a:t>
            </a:r>
            <a:r>
              <a:rPr lang="en-US" sz="1800" b="1" dirty="0"/>
              <a:t>Features</a:t>
            </a:r>
            <a:r>
              <a:rPr lang="en-US" sz="1800" dirty="0"/>
              <a:t>: The MCNN model leverages both multilevel and multiscale feature extraction to improve the accuracy of detecting subtle and localized abnormalities in chest X-rays And Ct-Scan.</a:t>
            </a:r>
          </a:p>
          <a:p>
            <a:pPr algn="just"/>
            <a:r>
              <a:rPr lang="en-US" sz="1800" b="1" dirty="0"/>
              <a:t>Robust Feature Extraction using Dilation</a:t>
            </a:r>
            <a:r>
              <a:rPr lang="en-US" sz="1800" dirty="0"/>
              <a:t>: By employing dilated convolutions, the model effectively captures detailed features without losing spatial resolution, enhancing its ability to identify diseases in small regions.</a:t>
            </a:r>
          </a:p>
        </p:txBody>
      </p:sp>
    </p:spTree>
    <p:extLst>
      <p:ext uri="{BB962C8B-B14F-4D97-AF65-F5344CB8AC3E}">
        <p14:creationId xmlns:p14="http://schemas.microsoft.com/office/powerpoint/2010/main" val="1976235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5013E5-33C8-FEED-ED25-83A65895E164}"/>
              </a:ext>
            </a:extLst>
          </p:cNvPr>
          <p:cNvSpPr>
            <a:spLocks noGrp="1"/>
          </p:cNvSpPr>
          <p:nvPr>
            <p:ph type="title"/>
          </p:nvPr>
        </p:nvSpPr>
        <p:spPr/>
        <p:txBody>
          <a:bodyPr/>
          <a:lstStyle/>
          <a:p>
            <a:r>
              <a:rPr lang="en-US" dirty="0"/>
              <a:t>Requirements</a:t>
            </a:r>
          </a:p>
        </p:txBody>
      </p:sp>
      <p:sp>
        <p:nvSpPr>
          <p:cNvPr id="5" name="Text Placeholder 4">
            <a:extLst>
              <a:ext uri="{FF2B5EF4-FFF2-40B4-BE49-F238E27FC236}">
                <a16:creationId xmlns:a16="http://schemas.microsoft.com/office/drawing/2014/main" xmlns="" id="{C78C3CC3-60C6-11E1-2CE6-0A1DB3C028A5}"/>
              </a:ext>
            </a:extLst>
          </p:cNvPr>
          <p:cNvSpPr>
            <a:spLocks noGrp="1"/>
          </p:cNvSpPr>
          <p:nvPr>
            <p:ph type="body" idx="1"/>
          </p:nvPr>
        </p:nvSpPr>
        <p:spPr>
          <a:xfrm>
            <a:off x="457200" y="1417638"/>
            <a:ext cx="8229600" cy="4356756"/>
          </a:xfrm>
        </p:spPr>
        <p:txBody>
          <a:bodyPr/>
          <a:lstStyle/>
          <a:p>
            <a:pPr marL="342900">
              <a:buFont typeface="+mj-lt"/>
              <a:buAutoNum type="arabicParenR"/>
            </a:pPr>
            <a:r>
              <a:rPr lang="en-US" sz="1800" b="1" dirty="0">
                <a:solidFill>
                  <a:schemeClr val="tx1"/>
                </a:solidFill>
                <a:latin typeface="Calibri" panose="020F0502020204030204" pitchFamily="34" charset="0"/>
                <a:cs typeface="Calibri" panose="020F0502020204030204" pitchFamily="34" charset="0"/>
              </a:rPr>
              <a:t>List of Stakeholders</a:t>
            </a:r>
          </a:p>
          <a:p>
            <a:r>
              <a:rPr lang="en-US" sz="1800" dirty="0">
                <a:solidFill>
                  <a:schemeClr val="tx1"/>
                </a:solidFill>
                <a:latin typeface="Calibri" panose="020F0502020204030204" pitchFamily="34" charset="0"/>
                <a:cs typeface="Calibri" panose="020F0502020204030204" pitchFamily="34" charset="0"/>
              </a:rPr>
              <a:t>Patient</a:t>
            </a:r>
          </a:p>
          <a:p>
            <a:r>
              <a:rPr lang="en-US" sz="1800" dirty="0">
                <a:solidFill>
                  <a:schemeClr val="tx1"/>
                </a:solidFill>
                <a:latin typeface="Calibri" panose="020F0502020204030204" pitchFamily="34" charset="0"/>
                <a:cs typeface="Calibri" panose="020F0502020204030204" pitchFamily="34" charset="0"/>
              </a:rPr>
              <a:t>Doctor</a:t>
            </a:r>
          </a:p>
          <a:p>
            <a:r>
              <a:rPr lang="en-US" sz="1800" dirty="0">
                <a:solidFill>
                  <a:schemeClr val="tx1"/>
                </a:solidFill>
                <a:latin typeface="Calibri" panose="020F0502020204030204" pitchFamily="34" charset="0"/>
                <a:cs typeface="Calibri" panose="020F0502020204030204" pitchFamily="34" charset="0"/>
              </a:rPr>
              <a:t>Admin</a:t>
            </a:r>
          </a:p>
          <a:p>
            <a:pPr marL="0" indent="0">
              <a:buNone/>
            </a:pPr>
            <a:r>
              <a:rPr lang="en-US" sz="1800" dirty="0">
                <a:solidFill>
                  <a:schemeClr val="tx1"/>
                </a:solidFill>
                <a:latin typeface="Calibri" panose="020F0502020204030204" pitchFamily="34" charset="0"/>
                <a:cs typeface="Calibri" panose="020F0502020204030204" pitchFamily="34" charset="0"/>
              </a:rPr>
              <a:t>2) </a:t>
            </a:r>
            <a:r>
              <a:rPr lang="en-US" sz="1800" b="1" dirty="0">
                <a:solidFill>
                  <a:schemeClr val="tx1"/>
                </a:solidFill>
                <a:latin typeface="Calibri" panose="020F0502020204030204" pitchFamily="34" charset="0"/>
                <a:cs typeface="Calibri" panose="020F0502020204030204" pitchFamily="34" charset="0"/>
              </a:rPr>
              <a:t>Use Cases</a:t>
            </a:r>
          </a:p>
          <a:p>
            <a:pPr marL="0" indent="0">
              <a:buNone/>
            </a:pPr>
            <a:r>
              <a:rPr lang="en-US" sz="1800" dirty="0">
                <a:solidFill>
                  <a:schemeClr val="tx1"/>
                </a:solidFill>
                <a:latin typeface="Calibri" panose="020F0502020204030204" pitchFamily="34" charset="0"/>
                <a:cs typeface="Calibri" panose="020F0502020204030204" pitchFamily="34" charset="0"/>
              </a:rPr>
              <a:t>We have identified </a:t>
            </a:r>
            <a:r>
              <a:rPr lang="en-US" sz="1800" dirty="0" smtClean="0">
                <a:solidFill>
                  <a:schemeClr val="tx1"/>
                </a:solidFill>
                <a:latin typeface="Calibri" panose="020F0502020204030204" pitchFamily="34" charset="0"/>
                <a:cs typeface="Calibri" panose="020F0502020204030204" pitchFamily="34" charset="0"/>
              </a:rPr>
              <a:t>37</a:t>
            </a:r>
            <a:r>
              <a:rPr lang="en-US" sz="1800" dirty="0" smtClean="0">
                <a:solidFill>
                  <a:schemeClr val="tx1"/>
                </a:solidFill>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use cases according to requirements</a:t>
            </a:r>
          </a:p>
          <a:p>
            <a:pPr marL="0" indent="0">
              <a:buNone/>
            </a:pPr>
            <a:r>
              <a:rPr lang="en-US" sz="1800" dirty="0">
                <a:solidFill>
                  <a:schemeClr val="tx1"/>
                </a:solidFill>
                <a:latin typeface="Calibri" panose="020F0502020204030204" pitchFamily="34" charset="0"/>
                <a:cs typeface="Calibri" panose="020F0502020204030204" pitchFamily="34" charset="0"/>
              </a:rPr>
              <a:t>3) </a:t>
            </a:r>
            <a:r>
              <a:rPr lang="en-US" sz="1800" b="1" dirty="0">
                <a:solidFill>
                  <a:schemeClr val="tx1"/>
                </a:solidFill>
                <a:latin typeface="Calibri" panose="020F0502020204030204" pitchFamily="34" charset="0"/>
                <a:cs typeface="Calibri" panose="020F0502020204030204" pitchFamily="34" charset="0"/>
              </a:rPr>
              <a:t>Functional Requirements</a:t>
            </a:r>
          </a:p>
          <a:p>
            <a:r>
              <a:rPr lang="en-US" sz="1800" dirty="0">
                <a:solidFill>
                  <a:schemeClr val="tx1"/>
                </a:solidFill>
                <a:latin typeface="Calibri" panose="020F0502020204030204" pitchFamily="34" charset="0"/>
                <a:cs typeface="Calibri" panose="020F0502020204030204" pitchFamily="34" charset="0"/>
              </a:rPr>
              <a:t>We have identified </a:t>
            </a:r>
            <a:r>
              <a:rPr lang="en-US" sz="1800" dirty="0" smtClean="0">
                <a:solidFill>
                  <a:schemeClr val="tx1"/>
                </a:solidFill>
                <a:latin typeface="Calibri" panose="020F0502020204030204" pitchFamily="34" charset="0"/>
                <a:cs typeface="Calibri" panose="020F0502020204030204" pitchFamily="34" charset="0"/>
              </a:rPr>
              <a:t>49</a:t>
            </a:r>
            <a:r>
              <a:rPr lang="en-US" sz="1800" dirty="0" smtClean="0">
                <a:solidFill>
                  <a:schemeClr val="tx1"/>
                </a:solidFill>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Functional Requirements.</a:t>
            </a:r>
          </a:p>
          <a:p>
            <a:r>
              <a:rPr lang="en-US" sz="1800" dirty="0">
                <a:solidFill>
                  <a:schemeClr val="tx1"/>
                </a:solidFill>
                <a:latin typeface="Calibri" panose="020F0502020204030204" pitchFamily="34" charset="0"/>
                <a:cs typeface="Calibri" panose="020F0502020204030204" pitchFamily="34" charset="0"/>
              </a:rPr>
              <a:t>Admin </a:t>
            </a:r>
            <a:r>
              <a:rPr lang="en-US" sz="1800" dirty="0" smtClean="0">
                <a:solidFill>
                  <a:schemeClr val="tx1"/>
                </a:solidFill>
                <a:latin typeface="Calibri" panose="020F0502020204030204" pitchFamily="34" charset="0"/>
                <a:cs typeface="Calibri" panose="020F0502020204030204" pitchFamily="34" charset="0"/>
              </a:rPr>
              <a:t>20</a:t>
            </a:r>
            <a:r>
              <a:rPr lang="en-US" sz="1800" dirty="0" smtClean="0">
                <a:solidFill>
                  <a:schemeClr val="tx1"/>
                </a:solidFill>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FR’s</a:t>
            </a:r>
          </a:p>
          <a:p>
            <a:r>
              <a:rPr lang="en-US" sz="1800" dirty="0">
                <a:solidFill>
                  <a:schemeClr val="tx1"/>
                </a:solidFill>
                <a:latin typeface="Calibri" panose="020F0502020204030204" pitchFamily="34" charset="0"/>
                <a:cs typeface="Calibri" panose="020F0502020204030204" pitchFamily="34" charset="0"/>
              </a:rPr>
              <a:t>Patient </a:t>
            </a:r>
            <a:r>
              <a:rPr lang="en-US" sz="1800" dirty="0" smtClean="0">
                <a:solidFill>
                  <a:schemeClr val="tx1"/>
                </a:solidFill>
                <a:latin typeface="Calibri" panose="020F0502020204030204" pitchFamily="34" charset="0"/>
                <a:cs typeface="Calibri" panose="020F0502020204030204" pitchFamily="34" charset="0"/>
              </a:rPr>
              <a:t>15 </a:t>
            </a:r>
            <a:r>
              <a:rPr lang="en-US" sz="1800" dirty="0">
                <a:solidFill>
                  <a:schemeClr val="tx1"/>
                </a:solidFill>
                <a:latin typeface="Calibri" panose="020F0502020204030204" pitchFamily="34" charset="0"/>
                <a:cs typeface="Calibri" panose="020F0502020204030204" pitchFamily="34" charset="0"/>
              </a:rPr>
              <a:t>FR’s</a:t>
            </a:r>
          </a:p>
          <a:p>
            <a:r>
              <a:rPr lang="en-US" sz="1800" dirty="0">
                <a:solidFill>
                  <a:schemeClr val="tx1"/>
                </a:solidFill>
                <a:latin typeface="Calibri" panose="020F0502020204030204" pitchFamily="34" charset="0"/>
                <a:cs typeface="Calibri" panose="020F0502020204030204" pitchFamily="34" charset="0"/>
              </a:rPr>
              <a:t>System 2 FR’s</a:t>
            </a:r>
          </a:p>
          <a:p>
            <a:r>
              <a:rPr lang="en-US" sz="1800" dirty="0">
                <a:solidFill>
                  <a:schemeClr val="tx1"/>
                </a:solidFill>
                <a:latin typeface="Calibri" panose="020F0502020204030204" pitchFamily="34" charset="0"/>
                <a:cs typeface="Calibri" panose="020F0502020204030204" pitchFamily="34" charset="0"/>
              </a:rPr>
              <a:t>Doctor </a:t>
            </a:r>
            <a:r>
              <a:rPr lang="en-US" sz="1800" dirty="0" smtClean="0">
                <a:solidFill>
                  <a:schemeClr val="tx1"/>
                </a:solidFill>
                <a:latin typeface="Calibri" panose="020F0502020204030204" pitchFamily="34" charset="0"/>
                <a:cs typeface="Calibri" panose="020F0502020204030204" pitchFamily="34" charset="0"/>
              </a:rPr>
              <a:t>12 </a:t>
            </a:r>
            <a:r>
              <a:rPr lang="en-US" sz="1800" dirty="0">
                <a:solidFill>
                  <a:schemeClr val="tx1"/>
                </a:solidFill>
                <a:latin typeface="Calibri" panose="020F0502020204030204" pitchFamily="34" charset="0"/>
                <a:cs typeface="Calibri" panose="020F0502020204030204" pitchFamily="34" charset="0"/>
              </a:rPr>
              <a:t>FR’s</a:t>
            </a:r>
          </a:p>
          <a:p>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3448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lvl="0" indent="-342900">
              <a:spcBef>
                <a:spcPts val="480"/>
              </a:spcBef>
            </a:pPr>
            <a:r>
              <a:rPr lang="en-GB" dirty="0" smtClean="0"/>
              <a:t>Requirement Summary</a:t>
            </a:r>
            <a:endParaRPr lang="en-US" dirty="0"/>
          </a:p>
        </p:txBody>
      </p:sp>
      <p:sp>
        <p:nvSpPr>
          <p:cNvPr id="3" name="Text Placeholder 2"/>
          <p:cNvSpPr>
            <a:spLocks noGrp="1"/>
          </p:cNvSpPr>
          <p:nvPr>
            <p:ph type="body" idx="1"/>
          </p:nvPr>
        </p:nvSpPr>
        <p:spPr/>
        <p:txBody>
          <a:bodyPr/>
          <a:lstStyle/>
          <a:p>
            <a:pPr algn="just"/>
            <a:r>
              <a:rPr lang="en-GB" sz="1800" dirty="0"/>
              <a:t>The system is designed to serve multiple stakeholders, including </a:t>
            </a:r>
            <a:r>
              <a:rPr lang="en-GB" sz="1800" b="1" dirty="0"/>
              <a:t>Patients</a:t>
            </a:r>
            <a:r>
              <a:rPr lang="en-GB" sz="1800" dirty="0"/>
              <a:t>, </a:t>
            </a:r>
            <a:r>
              <a:rPr lang="en-GB" sz="1800" b="1" dirty="0"/>
              <a:t>Doctors</a:t>
            </a:r>
            <a:r>
              <a:rPr lang="en-GB" sz="1800" dirty="0"/>
              <a:t>, and </a:t>
            </a:r>
            <a:r>
              <a:rPr lang="en-GB" sz="1800" b="1" dirty="0"/>
              <a:t>Administrators</a:t>
            </a:r>
            <a:r>
              <a:rPr lang="en-GB" sz="1800" dirty="0"/>
              <a:t>, each with specific roles and requirements within the lung disease diagnosis platform</a:t>
            </a:r>
            <a:r>
              <a:rPr lang="en-GB" sz="1800" dirty="0" smtClean="0"/>
              <a:t>.</a:t>
            </a:r>
          </a:p>
          <a:p>
            <a:pPr algn="just"/>
            <a:r>
              <a:rPr lang="en-GB" sz="1800" dirty="0" smtClean="0"/>
              <a:t>Patients </a:t>
            </a:r>
            <a:r>
              <a:rPr lang="en-GB" sz="1800" dirty="0"/>
              <a:t>can upload chest X-ray images and receive diagnostic results through an intuitive web interface. </a:t>
            </a:r>
            <a:endParaRPr lang="en-GB" sz="1800" dirty="0" smtClean="0"/>
          </a:p>
          <a:p>
            <a:pPr algn="just"/>
            <a:r>
              <a:rPr lang="en-GB" sz="1800" dirty="0" smtClean="0"/>
              <a:t>Doctors </a:t>
            </a:r>
            <a:r>
              <a:rPr lang="en-GB" sz="1800" dirty="0"/>
              <a:t>can view patient submissions, interpret results, and provide medical feedback or consultations. </a:t>
            </a:r>
            <a:endParaRPr lang="en-GB" sz="1800" dirty="0" smtClean="0"/>
          </a:p>
          <a:p>
            <a:pPr algn="just"/>
            <a:r>
              <a:rPr lang="en-GB" sz="1800" dirty="0" smtClean="0"/>
              <a:t>Administrators </a:t>
            </a:r>
            <a:r>
              <a:rPr lang="en-GB" sz="1800" dirty="0"/>
              <a:t>manage user accounts, oversee system activity, and ensure smooth operation and data integrity across the platform</a:t>
            </a:r>
            <a:r>
              <a:rPr lang="en-GB" sz="1800" dirty="0" smtClean="0"/>
              <a:t>.</a:t>
            </a:r>
          </a:p>
          <a:p>
            <a:pPr algn="just"/>
            <a:endParaRPr lang="en-GB" sz="1800" dirty="0"/>
          </a:p>
          <a:p>
            <a:pPr marL="114300" indent="0" algn="just">
              <a:buNone/>
            </a:pPr>
            <a:r>
              <a:rPr lang="en-GB" sz="1800" dirty="0"/>
              <a:t>These requirements collectively form the foundation of the system’s design and ensure that each stakeholder’s needs are met effectively within the platform.</a:t>
            </a:r>
            <a:endParaRPr lang="en-US" sz="1800" dirty="0"/>
          </a:p>
        </p:txBody>
      </p:sp>
    </p:spTree>
    <p:extLst>
      <p:ext uri="{BB962C8B-B14F-4D97-AF65-F5344CB8AC3E}">
        <p14:creationId xmlns:p14="http://schemas.microsoft.com/office/powerpoint/2010/main" val="1684531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Summary</a:t>
            </a:r>
            <a:endParaRPr lang="en-US" dirty="0"/>
          </a:p>
        </p:txBody>
      </p:sp>
      <p:sp>
        <p:nvSpPr>
          <p:cNvPr id="4" name="Rectangle 1"/>
          <p:cNvSpPr>
            <a:spLocks noGrp="1" noChangeArrowheads="1"/>
          </p:cNvSpPr>
          <p:nvPr>
            <p:ph type="body" idx="1"/>
          </p:nvPr>
        </p:nvSpPr>
        <p:spPr bwMode="auto">
          <a:xfrm>
            <a:off x="670560" y="1521901"/>
            <a:ext cx="801624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F</a:t>
            </a: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rontend (User Interface):</a:t>
            </a:r>
            <a:endParaRPr lang="en-US" alt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Built with HTML, CSS, and Java</a:t>
            </a:r>
            <a:r>
              <a:rPr kumimoji="0" lang="en-US" altLang="en-US" sz="1800" b="0" i="0" u="none" strike="noStrike" cap="none" normalizeH="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Script</a:t>
            </a:r>
            <a:endPar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Backend (Server Logic):</a:t>
            </a:r>
          </a:p>
          <a:p>
            <a:pPr marL="285750" indent="-285750" eaLnBrk="0" fontAlgn="base" hangingPunct="0">
              <a:spcBef>
                <a:spcPct val="0"/>
              </a:spcBef>
              <a:spcAft>
                <a:spcPct val="0"/>
              </a:spcAft>
              <a:buClrTx/>
              <a:buSzTx/>
            </a:pPr>
            <a:r>
              <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Developed using Django (Python-based web framework)</a:t>
            </a:r>
          </a:p>
          <a:p>
            <a:pPr marL="285750" indent="-285750" eaLnBrk="0" fontAlgn="base" hangingPunct="0">
              <a:spcBef>
                <a:spcPct val="0"/>
              </a:spcBef>
              <a:spcAft>
                <a:spcPct val="0"/>
              </a:spcAft>
              <a:buClrTx/>
              <a:buSzTx/>
            </a:pPr>
            <a:r>
              <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Handles routing, file uploads, and prediction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Model Integration:</a:t>
            </a:r>
          </a:p>
          <a:p>
            <a:pPr marL="285750" indent="-285750" eaLnBrk="0" fontAlgn="base" hangingPunct="0">
              <a:spcBef>
                <a:spcPct val="0"/>
              </a:spcBef>
              <a:spcAft>
                <a:spcPct val="0"/>
              </a:spcAft>
              <a:buClrTx/>
              <a:buSzTx/>
            </a:pPr>
            <a:r>
              <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MCNN model trained in Google </a:t>
            </a:r>
            <a:r>
              <a:rPr kumimoji="0" lang="en-US" altLang="en-US" sz="18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Colab</a:t>
            </a:r>
            <a:endPar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eaLnBrk="0" fontAlgn="base" hangingPunct="0">
              <a:spcBef>
                <a:spcPct val="0"/>
              </a:spcBef>
              <a:spcAft>
                <a:spcPct val="0"/>
              </a:spcAft>
              <a:buClrTx/>
              <a:buSzTx/>
            </a:pPr>
            <a:r>
              <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Model saved as a .h5 file and downloaded locally</a:t>
            </a:r>
          </a:p>
          <a:p>
            <a:pPr marL="285750" indent="-285750" eaLnBrk="0" fontAlgn="base" hangingPunct="0">
              <a:spcBef>
                <a:spcPct val="0"/>
              </a:spcBef>
              <a:spcAft>
                <a:spcPct val="0"/>
              </a:spcAft>
              <a:buClrTx/>
              <a:buSzTx/>
            </a:pPr>
            <a:r>
              <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Loaded in Django backend using </a:t>
            </a:r>
            <a:r>
              <a:rPr kumimoji="0" lang="en-US" altLang="en-US" sz="18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TensorFlow</a:t>
            </a:r>
            <a:r>
              <a:rPr lang="en-US" alt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for local prediction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Database</a:t>
            </a:r>
            <a:r>
              <a:rPr kumimoji="0" lang="en-US" altLang="en-US" sz="1800" b="1" i="0" u="none" strike="noStrike" cap="none" normalizeH="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18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Uses Django (SQLite) to store:</a:t>
            </a:r>
          </a:p>
          <a:p>
            <a:pPr marL="285750" indent="-285750" eaLnBrk="0" fontAlgn="base" hangingPunct="0">
              <a:spcBef>
                <a:spcPct val="0"/>
              </a:spcBef>
              <a:spcAft>
                <a:spcPct val="0"/>
              </a:spcAft>
              <a:buClrTx/>
              <a:buSzTx/>
            </a:pPr>
            <a:r>
              <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User accounts</a:t>
            </a:r>
          </a:p>
          <a:p>
            <a:pPr marL="285750" indent="-285750" eaLnBrk="0" fontAlgn="base" hangingPunct="0">
              <a:spcBef>
                <a:spcPct val="0"/>
              </a:spcBef>
              <a:spcAft>
                <a:spcPct val="0"/>
              </a:spcAft>
              <a:buClrTx/>
              <a:buSzTx/>
            </a:pPr>
            <a:r>
              <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Image uploads</a:t>
            </a:r>
          </a:p>
          <a:p>
            <a:pPr marL="285750" indent="-285750" eaLnBrk="0" fontAlgn="base" hangingPunct="0">
              <a:spcBef>
                <a:spcPct val="0"/>
              </a:spcBef>
              <a:spcAft>
                <a:spcPct val="0"/>
              </a:spcAft>
              <a:buClrTx/>
              <a:buSzTx/>
            </a:pPr>
            <a:r>
              <a:rPr kumimoji="0" lang="en-US" altLang="en-US"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Prediction history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2692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678"/>
            <a:ext cx="8229600" cy="1143000"/>
          </a:xfrm>
        </p:spPr>
        <p:txBody>
          <a:bodyPr/>
          <a:lstStyle/>
          <a:p>
            <a:r>
              <a:rPr lang="en-GB" dirty="0" smtClean="0"/>
              <a:t>Design Summary</a:t>
            </a:r>
            <a:endParaRPr lang="en-US" dirty="0"/>
          </a:p>
        </p:txBody>
      </p:sp>
      <p:sp>
        <p:nvSpPr>
          <p:cNvPr id="3" name="Text Placeholder 2"/>
          <p:cNvSpPr>
            <a:spLocks noGrp="1"/>
          </p:cNvSpPr>
          <p:nvPr>
            <p:ph type="body" idx="1"/>
          </p:nvPr>
        </p:nvSpPr>
        <p:spPr>
          <a:xfrm>
            <a:off x="359664" y="1356678"/>
            <a:ext cx="8229600" cy="4525963"/>
          </a:xfrm>
        </p:spPr>
        <p:txBody>
          <a:bodyPr/>
          <a:lstStyle/>
          <a:p>
            <a:pPr algn="just"/>
            <a:r>
              <a:rPr lang="en-GB" sz="1800" dirty="0"/>
              <a:t>This architecture allows the model to capture both fine-grained local patterns and broader contextual information simultaneously, which is crucial for identifying subtle abnormalities in medical imaging. </a:t>
            </a:r>
            <a:endParaRPr lang="en-GB" sz="1800" dirty="0" smtClean="0"/>
          </a:p>
          <a:p>
            <a:pPr algn="just"/>
            <a:r>
              <a:rPr lang="en-GB" sz="1800" dirty="0" smtClean="0"/>
              <a:t>The </a:t>
            </a:r>
            <a:r>
              <a:rPr lang="en-GB" sz="1800" dirty="0"/>
              <a:t>model architecture begins with parallel convolutional blocks, each with different kernel sizes (e.g., 3×3, 5×5, and 7×7), enabling multiscale feature learning. </a:t>
            </a:r>
            <a:endParaRPr lang="en-GB" sz="1800" dirty="0" smtClean="0"/>
          </a:p>
          <a:p>
            <a:pPr algn="just"/>
            <a:r>
              <a:rPr lang="en-GB" sz="1800" dirty="0" smtClean="0"/>
              <a:t>The </a:t>
            </a:r>
            <a:r>
              <a:rPr lang="en-GB" sz="1800" dirty="0"/>
              <a:t>outputs of these parallel layers are then concatenated and passed through pooling, dropout, and fully connected layers for classification</a:t>
            </a:r>
            <a:r>
              <a:rPr lang="en-GB" sz="1800" dirty="0" smtClean="0"/>
              <a:t>.</a:t>
            </a:r>
          </a:p>
          <a:p>
            <a:pPr algn="just"/>
            <a:r>
              <a:rPr lang="en-GB" sz="1800" dirty="0"/>
              <a:t>The final layer uses a </a:t>
            </a:r>
            <a:r>
              <a:rPr lang="en-GB" sz="1800" dirty="0" err="1"/>
              <a:t>softmax</a:t>
            </a:r>
            <a:r>
              <a:rPr lang="en-GB" sz="1800" dirty="0"/>
              <a:t> activation to predict the probability of different lung diseases. </a:t>
            </a:r>
            <a:endParaRPr lang="en-GB" sz="1800" dirty="0" smtClean="0"/>
          </a:p>
          <a:p>
            <a:pPr algn="just"/>
            <a:r>
              <a:rPr lang="en-GB" sz="1800" dirty="0" smtClean="0"/>
              <a:t>The </a:t>
            </a:r>
            <a:r>
              <a:rPr lang="en-GB" sz="1800" dirty="0"/>
              <a:t>model was trained using </a:t>
            </a:r>
            <a:r>
              <a:rPr lang="en-GB" sz="1800" dirty="0" err="1"/>
              <a:t>labeled</a:t>
            </a:r>
            <a:r>
              <a:rPr lang="en-GB" sz="1800" dirty="0"/>
              <a:t> chest </a:t>
            </a:r>
            <a:r>
              <a:rPr lang="en-GB" sz="1800" dirty="0" smtClean="0"/>
              <a:t>X-ray &amp; </a:t>
            </a:r>
            <a:r>
              <a:rPr lang="en-GB" sz="1800" dirty="0"/>
              <a:t>C</a:t>
            </a:r>
            <a:r>
              <a:rPr lang="en-GB" sz="1800" dirty="0" smtClean="0"/>
              <a:t>t-scan dataset, </a:t>
            </a:r>
            <a:r>
              <a:rPr lang="en-GB" sz="1800" dirty="0"/>
              <a:t>with extensive </a:t>
            </a:r>
            <a:r>
              <a:rPr lang="en-GB" sz="1800" dirty="0" err="1"/>
              <a:t>preprocessing</a:t>
            </a:r>
            <a:r>
              <a:rPr lang="en-GB" sz="1800" dirty="0"/>
              <a:t> including normalization, resizing, and data augmentation to improve </a:t>
            </a:r>
            <a:r>
              <a:rPr lang="en-GB" sz="1800" dirty="0" smtClean="0"/>
              <a:t>generalization. Loss </a:t>
            </a:r>
            <a:r>
              <a:rPr lang="en-GB" sz="1800" dirty="0"/>
              <a:t>functions such as categorical cross-entropy and optimizers like Adam were used to ensure stable convergence.</a:t>
            </a:r>
            <a:endParaRPr lang="en-US" sz="1800" dirty="0"/>
          </a:p>
        </p:txBody>
      </p:sp>
    </p:spTree>
    <p:extLst>
      <p:ext uri="{BB962C8B-B14F-4D97-AF65-F5344CB8AC3E}">
        <p14:creationId xmlns:p14="http://schemas.microsoft.com/office/powerpoint/2010/main" val="3923437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Data Collection And Preprocessing (1/4)</a:t>
            </a:r>
          </a:p>
        </p:txBody>
      </p:sp>
      <p:sp>
        <p:nvSpPr>
          <p:cNvPr id="4" name="Content Placeholder 2">
            <a:extLst>
              <a:ext uri="{FF2B5EF4-FFF2-40B4-BE49-F238E27FC236}">
                <a16:creationId xmlns:a16="http://schemas.microsoft.com/office/drawing/2014/main" xmlns="" id="{82520803-15D4-9733-4801-033A5CD83093}"/>
              </a:ext>
            </a:extLst>
          </p:cNvPr>
          <p:cNvSpPr txBox="1">
            <a:spLocks/>
          </p:cNvSpPr>
          <p:nvPr/>
        </p:nvSpPr>
        <p:spPr>
          <a:xfrm>
            <a:off x="790575" y="1537716"/>
            <a:ext cx="8102600" cy="41656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a:lnSpc>
                <a:spcPct val="150000"/>
              </a:lnSpc>
              <a:buAutoNum type="arabicPeriod"/>
            </a:pPr>
            <a:r>
              <a:rPr lang="en-US" sz="1800" b="1" dirty="0">
                <a:solidFill>
                  <a:srgbClr val="374151"/>
                </a:solidFill>
                <a:latin typeface="Calibri" panose="020F0502020204030204" pitchFamily="34" charset="0"/>
                <a:cs typeface="Calibri" panose="020F0502020204030204" pitchFamily="34" charset="0"/>
              </a:rPr>
              <a:t>Data Collection</a:t>
            </a:r>
          </a:p>
          <a:p>
            <a:pPr>
              <a:lnSpc>
                <a:spcPct val="150000"/>
              </a:lnSpc>
              <a:buFont typeface="Arial" panose="020B0604020202020204" pitchFamily="34" charset="0"/>
              <a:buChar char="•"/>
            </a:pPr>
            <a:r>
              <a:rPr lang="en-US" sz="1800" b="1" dirty="0">
                <a:solidFill>
                  <a:srgbClr val="374151"/>
                </a:solidFill>
                <a:latin typeface="Calibri" panose="020F0502020204030204" pitchFamily="34" charset="0"/>
                <a:cs typeface="Calibri" panose="020F0502020204030204" pitchFamily="34" charset="0"/>
              </a:rPr>
              <a:t>Dataset - IQ-OTH/NCCD: </a:t>
            </a:r>
          </a:p>
          <a:p>
            <a:pPr lvl="1">
              <a:lnSpc>
                <a:spcPct val="150000"/>
              </a:lnSpc>
            </a:pPr>
            <a:endParaRPr lang="en-US" sz="1800" dirty="0">
              <a:solidFill>
                <a:srgbClr val="374151"/>
              </a:solidFill>
              <a:latin typeface="Calibri" panose="020F0502020204030204" pitchFamily="34" charset="0"/>
              <a:cs typeface="Calibri" panose="020F0502020204030204" pitchFamily="34" charset="0"/>
            </a:endParaRPr>
          </a:p>
          <a:p>
            <a:pPr lvl="1">
              <a:lnSpc>
                <a:spcPct val="150000"/>
              </a:lnSpc>
              <a:buFont typeface="Wingdings" panose="05000000000000000000" pitchFamily="2" charset="2"/>
              <a:buChar char="Ø"/>
            </a:pPr>
            <a:endParaRPr lang="en-US" sz="1800" dirty="0">
              <a:solidFill>
                <a:srgbClr val="37415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790575" y="2621139"/>
            <a:ext cx="7562850" cy="2834439"/>
          </a:xfrm>
          <a:prstGeom prst="rect">
            <a:avLst/>
          </a:prstGeom>
        </p:spPr>
      </p:pic>
    </p:spTree>
    <p:extLst>
      <p:ext uri="{BB962C8B-B14F-4D97-AF65-F5344CB8AC3E}">
        <p14:creationId xmlns:p14="http://schemas.microsoft.com/office/powerpoint/2010/main" val="3440542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4860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Data Collection And Preprocessing (2/4)</a:t>
            </a:r>
          </a:p>
        </p:txBody>
      </p:sp>
      <p:sp>
        <p:nvSpPr>
          <p:cNvPr id="4" name="Content Placeholder 2">
            <a:extLst>
              <a:ext uri="{FF2B5EF4-FFF2-40B4-BE49-F238E27FC236}">
                <a16:creationId xmlns:a16="http://schemas.microsoft.com/office/drawing/2014/main" xmlns="" id="{82520803-15D4-9733-4801-033A5CD83093}"/>
              </a:ext>
            </a:extLst>
          </p:cNvPr>
          <p:cNvSpPr txBox="1">
            <a:spLocks/>
          </p:cNvSpPr>
          <p:nvPr/>
        </p:nvSpPr>
        <p:spPr>
          <a:xfrm>
            <a:off x="723900" y="1418633"/>
            <a:ext cx="8102600" cy="41656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a:lnSpc>
                <a:spcPct val="150000"/>
              </a:lnSpc>
              <a:buAutoNum type="arabicPeriod"/>
            </a:pPr>
            <a:r>
              <a:rPr lang="en-US" sz="1800" b="1" dirty="0"/>
              <a:t>Data Chest X-Ray:</a:t>
            </a:r>
          </a:p>
          <a:p>
            <a:pPr>
              <a:lnSpc>
                <a:spcPct val="150000"/>
              </a:lnSpc>
            </a:pPr>
            <a:r>
              <a:rPr lang="en-US" sz="1800" b="1" dirty="0"/>
              <a:t> Dataset - Chest X-Ray:</a:t>
            </a:r>
          </a:p>
        </p:txBody>
      </p:sp>
      <p:pic>
        <p:nvPicPr>
          <p:cNvPr id="3" name="Picture 2"/>
          <p:cNvPicPr>
            <a:picLocks noChangeAspect="1"/>
          </p:cNvPicPr>
          <p:nvPr/>
        </p:nvPicPr>
        <p:blipFill>
          <a:blip r:embed="rId2"/>
          <a:stretch>
            <a:fillRect/>
          </a:stretch>
        </p:blipFill>
        <p:spPr>
          <a:xfrm>
            <a:off x="873302" y="2708832"/>
            <a:ext cx="7464777" cy="2798117"/>
          </a:xfrm>
          <a:prstGeom prst="rect">
            <a:avLst/>
          </a:prstGeom>
        </p:spPr>
      </p:pic>
    </p:spTree>
    <p:extLst>
      <p:ext uri="{BB962C8B-B14F-4D97-AF65-F5344CB8AC3E}">
        <p14:creationId xmlns:p14="http://schemas.microsoft.com/office/powerpoint/2010/main" val="3911822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Table of Content</a:t>
            </a:r>
            <a:endParaRPr/>
          </a:p>
        </p:txBody>
      </p:sp>
      <p:sp>
        <p:nvSpPr>
          <p:cNvPr id="98" name="Google Shape;98;p3"/>
          <p:cNvSpPr txBox="1">
            <a:spLocks noGrp="1"/>
          </p:cNvSpPr>
          <p:nvPr>
            <p:ph type="body" idx="1"/>
          </p:nvPr>
        </p:nvSpPr>
        <p:spPr>
          <a:xfrm>
            <a:off x="457200" y="1166018"/>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Char char="•"/>
            </a:pPr>
            <a:r>
              <a:rPr lang="en-US" sz="2400" dirty="0" smtClean="0"/>
              <a:t>Background and Introduction</a:t>
            </a:r>
            <a:endParaRPr dirty="0"/>
          </a:p>
          <a:p>
            <a:pPr marL="342900" lvl="0" indent="-342900" algn="l" rtl="0">
              <a:spcBef>
                <a:spcPts val="480"/>
              </a:spcBef>
              <a:spcAft>
                <a:spcPts val="0"/>
              </a:spcAft>
              <a:buClr>
                <a:schemeClr val="dk1"/>
              </a:buClr>
              <a:buSzPts val="2400"/>
              <a:buChar char="•"/>
            </a:pPr>
            <a:r>
              <a:rPr lang="en-US" sz="2400" dirty="0"/>
              <a:t>Literature Review</a:t>
            </a:r>
            <a:endParaRPr dirty="0"/>
          </a:p>
          <a:p>
            <a:pPr marL="342900" lvl="0" indent="-342900" algn="l" rtl="0">
              <a:spcBef>
                <a:spcPts val="480"/>
              </a:spcBef>
              <a:spcAft>
                <a:spcPts val="0"/>
              </a:spcAft>
              <a:buClr>
                <a:schemeClr val="dk1"/>
              </a:buClr>
              <a:buSzPts val="2400"/>
              <a:buChar char="•"/>
            </a:pPr>
            <a:r>
              <a:rPr lang="en-US" sz="2400" dirty="0"/>
              <a:t>Problem Statement</a:t>
            </a:r>
            <a:endParaRPr lang="en-US" dirty="0"/>
          </a:p>
          <a:p>
            <a:pPr marL="342900" lvl="0" indent="-342900" algn="l" rtl="0">
              <a:spcBef>
                <a:spcPts val="480"/>
              </a:spcBef>
              <a:spcAft>
                <a:spcPts val="0"/>
              </a:spcAft>
              <a:buClr>
                <a:schemeClr val="dk1"/>
              </a:buClr>
              <a:buSzPts val="2400"/>
              <a:buChar char="•"/>
            </a:pPr>
            <a:r>
              <a:rPr lang="en-US" sz="2400" dirty="0"/>
              <a:t>Project Scope</a:t>
            </a:r>
            <a:endParaRPr dirty="0"/>
          </a:p>
          <a:p>
            <a:pPr marL="342900" lvl="0" indent="-342900" algn="l" rtl="0">
              <a:spcBef>
                <a:spcPts val="480"/>
              </a:spcBef>
              <a:spcAft>
                <a:spcPts val="0"/>
              </a:spcAft>
              <a:buClr>
                <a:schemeClr val="dk1"/>
              </a:buClr>
              <a:buSzPts val="2400"/>
              <a:buChar char="•"/>
            </a:pPr>
            <a:r>
              <a:rPr lang="en-US" sz="2400" dirty="0"/>
              <a:t>Proposed Solution</a:t>
            </a:r>
            <a:endParaRPr dirty="0"/>
          </a:p>
          <a:p>
            <a:pPr marL="742950" lvl="1" indent="-285750" algn="l" rtl="0">
              <a:spcBef>
                <a:spcPts val="400"/>
              </a:spcBef>
              <a:spcAft>
                <a:spcPts val="0"/>
              </a:spcAft>
              <a:buClr>
                <a:schemeClr val="dk1"/>
              </a:buClr>
              <a:buSzPts val="2000"/>
              <a:buChar char="–"/>
            </a:pPr>
            <a:r>
              <a:rPr lang="en-US" sz="2000" dirty="0"/>
              <a:t>Requirements Summary</a:t>
            </a:r>
          </a:p>
          <a:p>
            <a:pPr marL="742950" lvl="1" indent="-285750" algn="l" rtl="0">
              <a:spcBef>
                <a:spcPts val="400"/>
              </a:spcBef>
              <a:spcAft>
                <a:spcPts val="0"/>
              </a:spcAft>
              <a:buClr>
                <a:schemeClr val="dk1"/>
              </a:buClr>
              <a:buSzPts val="2000"/>
              <a:buChar char="–"/>
            </a:pPr>
            <a:r>
              <a:rPr lang="en-US" sz="2000" dirty="0"/>
              <a:t>Design Summary</a:t>
            </a:r>
            <a:endParaRPr dirty="0"/>
          </a:p>
          <a:p>
            <a:pPr marL="742950" lvl="1" indent="-285750">
              <a:spcBef>
                <a:spcPts val="400"/>
              </a:spcBef>
              <a:buSzPts val="2000"/>
            </a:pPr>
            <a:r>
              <a:rPr lang="en-US" sz="2000" dirty="0"/>
              <a:t>Methodology</a:t>
            </a:r>
          </a:p>
          <a:p>
            <a:pPr marL="742950" lvl="1" indent="-285750" algn="l" rtl="0">
              <a:spcBef>
                <a:spcPts val="400"/>
              </a:spcBef>
              <a:spcAft>
                <a:spcPts val="0"/>
              </a:spcAft>
              <a:buClr>
                <a:schemeClr val="dk1"/>
              </a:buClr>
              <a:buSzPts val="2000"/>
              <a:buChar char="–"/>
            </a:pPr>
            <a:r>
              <a:rPr lang="en-US" sz="2000" dirty="0"/>
              <a:t>Implementation Summary</a:t>
            </a:r>
          </a:p>
          <a:p>
            <a:pPr marL="742950" lvl="1" indent="-285750" algn="l" rtl="0">
              <a:spcBef>
                <a:spcPts val="400"/>
              </a:spcBef>
              <a:spcAft>
                <a:spcPts val="0"/>
              </a:spcAft>
              <a:buClr>
                <a:schemeClr val="dk1"/>
              </a:buClr>
              <a:buSzPts val="2000"/>
              <a:buChar char="–"/>
            </a:pPr>
            <a:r>
              <a:rPr lang="en-US" sz="2000" dirty="0"/>
              <a:t>Experiments and Results Summary</a:t>
            </a:r>
            <a:endParaRPr dirty="0"/>
          </a:p>
          <a:p>
            <a:pPr marL="742950" lvl="1" indent="-285750" algn="l" rtl="0">
              <a:spcBef>
                <a:spcPts val="400"/>
              </a:spcBef>
              <a:spcAft>
                <a:spcPts val="0"/>
              </a:spcAft>
              <a:buClr>
                <a:schemeClr val="dk1"/>
              </a:buClr>
              <a:buSzPts val="2000"/>
              <a:buChar char="–"/>
            </a:pPr>
            <a:r>
              <a:rPr lang="en-US" sz="2000" dirty="0"/>
              <a:t>Testing Summary</a:t>
            </a:r>
            <a:endParaRPr dirty="0"/>
          </a:p>
          <a:p>
            <a:pPr marL="342900" lvl="0" indent="-342900" algn="l" rtl="0">
              <a:spcBef>
                <a:spcPts val="480"/>
              </a:spcBef>
              <a:spcAft>
                <a:spcPts val="0"/>
              </a:spcAft>
              <a:buClr>
                <a:schemeClr val="dk1"/>
              </a:buClr>
              <a:buSzPts val="2400"/>
              <a:buChar char="•"/>
            </a:pPr>
            <a:r>
              <a:rPr lang="en-US" sz="2400" dirty="0"/>
              <a:t>Conclusion and Outlook</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Data Collection And Preprocessing (3/4)</a:t>
            </a:r>
          </a:p>
        </p:txBody>
      </p:sp>
      <p:sp>
        <p:nvSpPr>
          <p:cNvPr id="6" name="Content Placeholder 2">
            <a:extLst>
              <a:ext uri="{FF2B5EF4-FFF2-40B4-BE49-F238E27FC236}">
                <a16:creationId xmlns:a16="http://schemas.microsoft.com/office/drawing/2014/main" xmlns="" id="{78483B2E-E326-801D-3B7F-6629409B7CC8}"/>
              </a:ext>
            </a:extLst>
          </p:cNvPr>
          <p:cNvSpPr txBox="1">
            <a:spLocks/>
          </p:cNvSpPr>
          <p:nvPr/>
        </p:nvSpPr>
        <p:spPr>
          <a:xfrm>
            <a:off x="457200" y="1417638"/>
            <a:ext cx="8509000" cy="46312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201168" lvl="1" indent="0" algn="just">
              <a:lnSpc>
                <a:spcPct val="150000"/>
              </a:lnSpc>
              <a:buFont typeface="Arial"/>
              <a:buNone/>
            </a:pPr>
            <a:r>
              <a:rPr lang="en-US" sz="1800" b="1" dirty="0"/>
              <a:t>2. Image Preprocessing</a:t>
            </a:r>
          </a:p>
          <a:p>
            <a:pPr marL="342900" lvl="1" algn="just">
              <a:lnSpc>
                <a:spcPct val="150000"/>
              </a:lnSpc>
              <a:buFont typeface="Arial" panose="020B0604020202020204" pitchFamily="34" charset="0"/>
              <a:buChar char="•"/>
            </a:pPr>
            <a:r>
              <a:rPr lang="en-US" sz="1800" dirty="0"/>
              <a:t>Resizing: Standardized all images to 224x224 pixels using Bicubic interpolation, ensuring consistency and compatibility with CNN architectures. </a:t>
            </a:r>
          </a:p>
          <a:p>
            <a:pPr marL="342900" lvl="1" algn="just">
              <a:lnSpc>
                <a:spcPct val="150000"/>
              </a:lnSpc>
              <a:buFont typeface="Arial" panose="020B0604020202020204" pitchFamily="34" charset="0"/>
              <a:buChar char="•"/>
            </a:pPr>
            <a:r>
              <a:rPr lang="en-US" sz="1800" dirty="0"/>
              <a:t>Gaussian Filter to handle Pixel Adversarial Attack</a:t>
            </a:r>
          </a:p>
          <a:p>
            <a:pPr marL="342900" lvl="1" algn="just">
              <a:lnSpc>
                <a:spcPct val="150000"/>
              </a:lnSpc>
              <a:buFont typeface="Arial" panose="020B0604020202020204" pitchFamily="34" charset="0"/>
              <a:buChar char="•"/>
            </a:pPr>
            <a:r>
              <a:rPr lang="en-US" sz="1800" dirty="0"/>
              <a:t>Contrast Enhancement: Applied CLAHE (clip limit: 2, tile size: 8) to improve image visibility and highlight diagnostic features.</a:t>
            </a:r>
          </a:p>
          <a:p>
            <a:pPr lvl="1" algn="just">
              <a:lnSpc>
                <a:spcPct val="150000"/>
              </a:lnSpc>
              <a:buFont typeface="Wingdings" panose="05000000000000000000" pitchFamily="2" charset="2"/>
              <a:buChar char="Ø"/>
            </a:pPr>
            <a:endParaRPr lang="en-US" sz="1400" dirty="0">
              <a:solidFill>
                <a:srgbClr val="374151"/>
              </a:solidFill>
              <a:latin typeface="+mj-lt"/>
            </a:endParaRPr>
          </a:p>
        </p:txBody>
      </p:sp>
      <p:sp>
        <p:nvSpPr>
          <p:cNvPr id="12" name="TextBox 11">
            <a:extLst>
              <a:ext uri="{FF2B5EF4-FFF2-40B4-BE49-F238E27FC236}">
                <a16:creationId xmlns:a16="http://schemas.microsoft.com/office/drawing/2014/main" xmlns="" id="{5D534729-343D-726E-AE21-65D6B2E2F117}"/>
              </a:ext>
            </a:extLst>
          </p:cNvPr>
          <p:cNvSpPr txBox="1"/>
          <p:nvPr/>
        </p:nvSpPr>
        <p:spPr>
          <a:xfrm>
            <a:off x="4572000" y="5676900"/>
            <a:ext cx="3741966" cy="249750"/>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7. </a:t>
            </a:r>
            <a:r>
              <a:rPr lang="en-US" sz="1600" dirty="0">
                <a:latin typeface="Times New Roman" panose="02020603050405020304" pitchFamily="18" charset="0"/>
                <a:ea typeface="SimSun" panose="02010600030101010101" pitchFamily="2" charset="-122"/>
              </a:rPr>
              <a:t>Data Preprocessing</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45732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639FD4-E282-8CDC-3189-850748D7DEE1}"/>
              </a:ext>
            </a:extLst>
          </p:cNvPr>
          <p:cNvSpPr>
            <a:spLocks noGrp="1"/>
          </p:cNvSpPr>
          <p:nvPr>
            <p:ph type="title"/>
          </p:nvPr>
        </p:nvSpPr>
        <p:spPr/>
        <p:txBody>
          <a:bodyPr/>
          <a:lstStyle/>
          <a:p>
            <a:r>
              <a:rPr lang="en-US" sz="3600" dirty="0"/>
              <a:t>Data Collection And Preprocessing (4/4)</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557" y="1180656"/>
            <a:ext cx="4274050" cy="4465232"/>
          </a:xfrm>
          <a:prstGeom prst="rect">
            <a:avLst/>
          </a:prstGeom>
        </p:spPr>
      </p:pic>
      <p:sp>
        <p:nvSpPr>
          <p:cNvPr id="6" name="TextBox 5">
            <a:extLst>
              <a:ext uri="{FF2B5EF4-FFF2-40B4-BE49-F238E27FC236}">
                <a16:creationId xmlns:a16="http://schemas.microsoft.com/office/drawing/2014/main" xmlns="" id="{78FC008C-E739-D65D-995D-9FEB005E9D0C}"/>
              </a:ext>
            </a:extLst>
          </p:cNvPr>
          <p:cNvSpPr txBox="1"/>
          <p:nvPr/>
        </p:nvSpPr>
        <p:spPr>
          <a:xfrm>
            <a:off x="2658140" y="5645888"/>
            <a:ext cx="4050885" cy="246221"/>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a:t>
            </a:r>
            <a:r>
              <a:rPr lang="en-US" sz="1600" b="1" dirty="0" smtClean="0">
                <a:latin typeface="Times New Roman" panose="02020603050405020304" pitchFamily="18" charset="0"/>
                <a:ea typeface="SimSun" panose="02010600030101010101" pitchFamily="2" charset="-122"/>
              </a:rPr>
              <a:t>10</a:t>
            </a:r>
            <a:r>
              <a:rPr lang="en-US" sz="1600" b="1" dirty="0" smtClean="0">
                <a:latin typeface="Times New Roman" panose="02020603050405020304" pitchFamily="18" charset="0"/>
                <a:ea typeface="SimSun" panose="02010600030101010101" pitchFamily="2" charset="-122"/>
              </a:rPr>
              <a:t>. </a:t>
            </a:r>
            <a:r>
              <a:rPr lang="en-US" sz="1600" dirty="0" smtClean="0">
                <a:latin typeface="Times New Roman" panose="02020603050405020304" pitchFamily="18" charset="0"/>
                <a:ea typeface="SimSun" panose="02010600030101010101" pitchFamily="2" charset="-122"/>
              </a:rPr>
              <a:t>Data Collection &amp; Preprocessing</a:t>
            </a:r>
            <a:r>
              <a:rPr lang="en-US" sz="1600" b="1" dirty="0" smtClean="0">
                <a:latin typeface="Times New Roman" panose="02020603050405020304" pitchFamily="18" charset="0"/>
                <a:ea typeface="SimSun" panose="02010600030101010101" pitchFamily="2" charset="-122"/>
              </a:rPr>
              <a:t> </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005054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Augmentation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226" y="1957227"/>
            <a:ext cx="950360" cy="950360"/>
          </a:xfrm>
          <a:prstGeom prst="rect">
            <a:avLst/>
          </a:prstGeom>
        </p:spPr>
      </p:pic>
      <p:sp>
        <p:nvSpPr>
          <p:cNvPr id="5" name="TextBox 4"/>
          <p:cNvSpPr txBox="1"/>
          <p:nvPr/>
        </p:nvSpPr>
        <p:spPr>
          <a:xfrm>
            <a:off x="1435810" y="3000055"/>
            <a:ext cx="1523143" cy="308224"/>
          </a:xfrm>
          <a:prstGeom prst="rect">
            <a:avLst/>
          </a:prstGeom>
          <a:noFill/>
        </p:spPr>
        <p:txBody>
          <a:bodyPr wrap="square" rtlCol="0">
            <a:spAutoFit/>
          </a:bodyPr>
          <a:lstStyle/>
          <a:p>
            <a:r>
              <a:rPr lang="en-US" dirty="0"/>
              <a:t>b) Flip Horizontal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904" y="1959797"/>
            <a:ext cx="945222" cy="945222"/>
          </a:xfrm>
          <a:prstGeom prst="rect">
            <a:avLst/>
          </a:prstGeom>
        </p:spPr>
      </p:pic>
      <p:sp>
        <p:nvSpPr>
          <p:cNvPr id="7" name="TextBox 6"/>
          <p:cNvSpPr txBox="1"/>
          <p:nvPr/>
        </p:nvSpPr>
        <p:spPr>
          <a:xfrm>
            <a:off x="3036860" y="2988071"/>
            <a:ext cx="1523144" cy="308224"/>
          </a:xfrm>
          <a:prstGeom prst="rect">
            <a:avLst/>
          </a:prstGeom>
          <a:noFill/>
        </p:spPr>
        <p:txBody>
          <a:bodyPr wrap="square" rtlCol="0">
            <a:spAutoFit/>
          </a:bodyPr>
          <a:lstStyle/>
          <a:p>
            <a:r>
              <a:rPr lang="en-US" dirty="0"/>
              <a:t>c) Flip Vertical</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110" y="1970927"/>
            <a:ext cx="945222" cy="934092"/>
          </a:xfrm>
          <a:prstGeom prst="rect">
            <a:avLst/>
          </a:prstGeom>
        </p:spPr>
      </p:pic>
      <p:sp>
        <p:nvSpPr>
          <p:cNvPr id="9" name="TextBox 8"/>
          <p:cNvSpPr txBox="1"/>
          <p:nvPr/>
        </p:nvSpPr>
        <p:spPr>
          <a:xfrm>
            <a:off x="4617359" y="2965813"/>
            <a:ext cx="1523144" cy="308224"/>
          </a:xfrm>
          <a:prstGeom prst="rect">
            <a:avLst/>
          </a:prstGeom>
          <a:noFill/>
        </p:spPr>
        <p:txBody>
          <a:bodyPr wrap="square" rtlCol="0">
            <a:spAutoFit/>
          </a:bodyPr>
          <a:lstStyle/>
          <a:p>
            <a:r>
              <a:rPr lang="en-US" dirty="0"/>
              <a:t>d) Rotate 90</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6185035" y="1957227"/>
            <a:ext cx="945222" cy="947792"/>
          </a:xfrm>
          <a:prstGeom prst="rect">
            <a:avLst/>
          </a:prstGeom>
        </p:spPr>
      </p:pic>
      <p:sp>
        <p:nvSpPr>
          <p:cNvPr id="11" name="TextBox 10"/>
          <p:cNvSpPr txBox="1"/>
          <p:nvPr/>
        </p:nvSpPr>
        <p:spPr>
          <a:xfrm>
            <a:off x="5971831" y="2964101"/>
            <a:ext cx="1523144" cy="308224"/>
          </a:xfrm>
          <a:prstGeom prst="rect">
            <a:avLst/>
          </a:prstGeom>
          <a:noFill/>
        </p:spPr>
        <p:txBody>
          <a:bodyPr wrap="square" rtlCol="0">
            <a:spAutoFit/>
          </a:bodyPr>
          <a:lstStyle/>
          <a:p>
            <a:r>
              <a:rPr lang="en-US" dirty="0"/>
              <a:t>e) Rotate 120</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3138" y="1957227"/>
            <a:ext cx="945222" cy="945222"/>
          </a:xfrm>
          <a:prstGeom prst="rect">
            <a:avLst/>
          </a:prstGeom>
        </p:spPr>
      </p:pic>
      <p:sp>
        <p:nvSpPr>
          <p:cNvPr id="13" name="TextBox 12"/>
          <p:cNvSpPr txBox="1"/>
          <p:nvPr/>
        </p:nvSpPr>
        <p:spPr>
          <a:xfrm>
            <a:off x="7336576" y="2952117"/>
            <a:ext cx="1622483" cy="307777"/>
          </a:xfrm>
          <a:prstGeom prst="rect">
            <a:avLst/>
          </a:prstGeom>
          <a:noFill/>
        </p:spPr>
        <p:txBody>
          <a:bodyPr wrap="square" rtlCol="0">
            <a:spAutoFit/>
          </a:bodyPr>
          <a:lstStyle/>
          <a:p>
            <a:r>
              <a:rPr lang="en-US" dirty="0"/>
              <a:t>f) Image Negative</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918" y="1954652"/>
            <a:ext cx="947797" cy="947797"/>
          </a:xfrm>
          <a:prstGeom prst="rect">
            <a:avLst/>
          </a:prstGeom>
        </p:spPr>
      </p:pic>
      <p:sp>
        <p:nvSpPr>
          <p:cNvPr id="15" name="TextBox 14"/>
          <p:cNvSpPr txBox="1"/>
          <p:nvPr/>
        </p:nvSpPr>
        <p:spPr>
          <a:xfrm>
            <a:off x="334765" y="2988071"/>
            <a:ext cx="1523143" cy="308224"/>
          </a:xfrm>
          <a:prstGeom prst="rect">
            <a:avLst/>
          </a:prstGeom>
          <a:noFill/>
        </p:spPr>
        <p:txBody>
          <a:bodyPr wrap="square" rtlCol="0">
            <a:spAutoFit/>
          </a:bodyPr>
          <a:lstStyle/>
          <a:p>
            <a:r>
              <a:rPr lang="en-US" dirty="0"/>
              <a:t>a) Original</a:t>
            </a:r>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918" y="3998165"/>
            <a:ext cx="947797" cy="854206"/>
          </a:xfrm>
          <a:prstGeom prst="rect">
            <a:avLst/>
          </a:prstGeom>
        </p:spPr>
      </p:pic>
      <p:sp>
        <p:nvSpPr>
          <p:cNvPr id="18" name="TextBox 17"/>
          <p:cNvSpPr txBox="1"/>
          <p:nvPr/>
        </p:nvSpPr>
        <p:spPr>
          <a:xfrm>
            <a:off x="374151" y="4938441"/>
            <a:ext cx="1523143" cy="308224"/>
          </a:xfrm>
          <a:prstGeom prst="rect">
            <a:avLst/>
          </a:prstGeom>
          <a:noFill/>
        </p:spPr>
        <p:txBody>
          <a:bodyPr wrap="square" rtlCol="0">
            <a:spAutoFit/>
          </a:bodyPr>
          <a:lstStyle/>
          <a:p>
            <a:r>
              <a:rPr lang="en-US" dirty="0"/>
              <a:t>a) Original</a:t>
            </a:r>
          </a:p>
        </p:txBody>
      </p:sp>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3103" y="3998165"/>
            <a:ext cx="947797" cy="854206"/>
          </a:xfrm>
          <a:prstGeom prst="rect">
            <a:avLst/>
          </a:prstGeom>
        </p:spPr>
      </p:pic>
      <p:sp>
        <p:nvSpPr>
          <p:cNvPr id="20" name="TextBox 19"/>
          <p:cNvSpPr txBox="1"/>
          <p:nvPr/>
        </p:nvSpPr>
        <p:spPr>
          <a:xfrm>
            <a:off x="1516292" y="4950429"/>
            <a:ext cx="1523143" cy="308224"/>
          </a:xfrm>
          <a:prstGeom prst="rect">
            <a:avLst/>
          </a:prstGeom>
          <a:noFill/>
        </p:spPr>
        <p:txBody>
          <a:bodyPr wrap="square" rtlCol="0">
            <a:spAutoFit/>
          </a:bodyPr>
          <a:lstStyle/>
          <a:p>
            <a:r>
              <a:rPr lang="en-US" dirty="0"/>
              <a:t>b) Flip Horizontal</a:t>
            </a: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8366" y="3998165"/>
            <a:ext cx="976048" cy="854206"/>
          </a:xfrm>
          <a:prstGeom prst="rect">
            <a:avLst/>
          </a:prstGeom>
        </p:spPr>
      </p:pic>
      <p:sp>
        <p:nvSpPr>
          <p:cNvPr id="22" name="TextBox 21"/>
          <p:cNvSpPr txBox="1"/>
          <p:nvPr/>
        </p:nvSpPr>
        <p:spPr>
          <a:xfrm>
            <a:off x="3055698" y="4938441"/>
            <a:ext cx="1523144" cy="308224"/>
          </a:xfrm>
          <a:prstGeom prst="rect">
            <a:avLst/>
          </a:prstGeom>
          <a:noFill/>
        </p:spPr>
        <p:txBody>
          <a:bodyPr wrap="square" rtlCol="0">
            <a:spAutoFit/>
          </a:bodyPr>
          <a:lstStyle/>
          <a:p>
            <a:r>
              <a:rPr lang="en-US" dirty="0"/>
              <a:t>c) Flip Vertical</a:t>
            </a:r>
          </a:p>
        </p:txBody>
      </p:sp>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97842" y="3998165"/>
            <a:ext cx="976048" cy="854206"/>
          </a:xfrm>
          <a:prstGeom prst="rect">
            <a:avLst/>
          </a:prstGeom>
        </p:spPr>
      </p:pic>
      <p:sp>
        <p:nvSpPr>
          <p:cNvPr id="24" name="TextBox 23"/>
          <p:cNvSpPr txBox="1"/>
          <p:nvPr/>
        </p:nvSpPr>
        <p:spPr>
          <a:xfrm>
            <a:off x="4615649" y="4916189"/>
            <a:ext cx="1523144" cy="308224"/>
          </a:xfrm>
          <a:prstGeom prst="rect">
            <a:avLst/>
          </a:prstGeom>
          <a:noFill/>
        </p:spPr>
        <p:txBody>
          <a:bodyPr wrap="square" rtlCol="0">
            <a:spAutoFit/>
          </a:bodyPr>
          <a:lstStyle/>
          <a:p>
            <a:r>
              <a:rPr lang="en-US" dirty="0"/>
              <a:t>d) Rotate 90</a:t>
            </a:r>
          </a:p>
        </p:txBody>
      </p:sp>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87594" y="3998165"/>
            <a:ext cx="973490" cy="854206"/>
          </a:xfrm>
          <a:prstGeom prst="rect">
            <a:avLst/>
          </a:prstGeom>
        </p:spPr>
      </p:pic>
      <p:sp>
        <p:nvSpPr>
          <p:cNvPr id="26" name="TextBox 25"/>
          <p:cNvSpPr txBox="1"/>
          <p:nvPr/>
        </p:nvSpPr>
        <p:spPr>
          <a:xfrm>
            <a:off x="6052313" y="4893923"/>
            <a:ext cx="1523144" cy="308224"/>
          </a:xfrm>
          <a:prstGeom prst="rect">
            <a:avLst/>
          </a:prstGeom>
          <a:noFill/>
        </p:spPr>
        <p:txBody>
          <a:bodyPr wrap="square" rtlCol="0">
            <a:spAutoFit/>
          </a:bodyPr>
          <a:lstStyle/>
          <a:p>
            <a:r>
              <a:rPr lang="en-US" dirty="0"/>
              <a:t>e) Rotate 120</a:t>
            </a:r>
          </a:p>
        </p:txBody>
      </p:sp>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23411" y="4003500"/>
            <a:ext cx="976049" cy="848871"/>
          </a:xfrm>
          <a:prstGeom prst="rect">
            <a:avLst/>
          </a:prstGeom>
        </p:spPr>
      </p:pic>
      <p:sp>
        <p:nvSpPr>
          <p:cNvPr id="28" name="TextBox 27"/>
          <p:cNvSpPr txBox="1"/>
          <p:nvPr/>
        </p:nvSpPr>
        <p:spPr>
          <a:xfrm>
            <a:off x="7427332" y="4881938"/>
            <a:ext cx="1622483" cy="307777"/>
          </a:xfrm>
          <a:prstGeom prst="rect">
            <a:avLst/>
          </a:prstGeom>
          <a:noFill/>
        </p:spPr>
        <p:txBody>
          <a:bodyPr wrap="square" rtlCol="0">
            <a:spAutoFit/>
          </a:bodyPr>
          <a:lstStyle/>
          <a:p>
            <a:r>
              <a:rPr lang="en-US" dirty="0"/>
              <a:t>f) Image Negative</a:t>
            </a:r>
          </a:p>
        </p:txBody>
      </p:sp>
      <p:sp>
        <p:nvSpPr>
          <p:cNvPr id="29" name="TextBox 28">
            <a:extLst>
              <a:ext uri="{FF2B5EF4-FFF2-40B4-BE49-F238E27FC236}">
                <a16:creationId xmlns:a16="http://schemas.microsoft.com/office/drawing/2014/main" xmlns="" id="{78FC008C-E739-D65D-995D-9FEB005E9D0C}"/>
              </a:ext>
            </a:extLst>
          </p:cNvPr>
          <p:cNvSpPr txBox="1"/>
          <p:nvPr/>
        </p:nvSpPr>
        <p:spPr>
          <a:xfrm>
            <a:off x="3036860" y="5426321"/>
            <a:ext cx="2954020" cy="255839"/>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a:t>
            </a:r>
            <a:r>
              <a:rPr lang="en-US" sz="1600" b="1" dirty="0" smtClean="0">
                <a:latin typeface="Times New Roman" panose="02020603050405020304" pitchFamily="18" charset="0"/>
                <a:ea typeface="SimSun" panose="02010600030101010101" pitchFamily="2" charset="-122"/>
              </a:rPr>
              <a:t>11</a:t>
            </a:r>
            <a:r>
              <a:rPr lang="en-US" sz="1600" b="1" dirty="0" smtClean="0">
                <a:latin typeface="Times New Roman" panose="02020603050405020304" pitchFamily="18" charset="0"/>
                <a:ea typeface="SimSun" panose="02010600030101010101" pitchFamily="2" charset="-122"/>
              </a:rPr>
              <a:t>. </a:t>
            </a:r>
            <a:r>
              <a:rPr lang="en-US" sz="1600" dirty="0" smtClean="0">
                <a:latin typeface="Times New Roman" panose="02020603050405020304" pitchFamily="18" charset="0"/>
                <a:ea typeface="SimSun" panose="02010600030101010101" pitchFamily="2" charset="-122"/>
              </a:rPr>
              <a:t>Data Augmentation</a:t>
            </a:r>
            <a:r>
              <a:rPr lang="en-US" sz="1600" b="1" dirty="0" smtClean="0">
                <a:latin typeface="Times New Roman" panose="02020603050405020304" pitchFamily="18" charset="0"/>
                <a:ea typeface="SimSun" panose="02010600030101010101" pitchFamily="2" charset="-122"/>
              </a:rPr>
              <a:t> </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137391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639FD4-E282-8CDC-3189-850748D7DEE1}"/>
              </a:ext>
            </a:extLst>
          </p:cNvPr>
          <p:cNvSpPr>
            <a:spLocks noGrp="1"/>
          </p:cNvSpPr>
          <p:nvPr>
            <p:ph type="title"/>
          </p:nvPr>
        </p:nvSpPr>
        <p:spPr/>
        <p:txBody>
          <a:bodyPr/>
          <a:lstStyle/>
          <a:p>
            <a:r>
              <a:rPr lang="en-US" dirty="0"/>
              <a:t>Data Acquisition</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12570" y="1185885"/>
            <a:ext cx="6118860" cy="4396208"/>
          </a:xfrm>
          <a:prstGeom prst="rect">
            <a:avLst/>
          </a:prstGeom>
          <a:noFill/>
          <a:ln>
            <a:noFill/>
          </a:ln>
        </p:spPr>
      </p:pic>
      <p:sp>
        <p:nvSpPr>
          <p:cNvPr id="6" name="TextBox 5">
            <a:extLst>
              <a:ext uri="{FF2B5EF4-FFF2-40B4-BE49-F238E27FC236}">
                <a16:creationId xmlns:a16="http://schemas.microsoft.com/office/drawing/2014/main" xmlns="" id="{78FC008C-E739-D65D-995D-9FEB005E9D0C}"/>
              </a:ext>
            </a:extLst>
          </p:cNvPr>
          <p:cNvSpPr txBox="1"/>
          <p:nvPr/>
        </p:nvSpPr>
        <p:spPr>
          <a:xfrm>
            <a:off x="3435231" y="5656521"/>
            <a:ext cx="2954020" cy="255839"/>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a:t>
            </a:r>
            <a:r>
              <a:rPr lang="en-US" sz="1600" b="1" dirty="0" smtClean="0">
                <a:latin typeface="Times New Roman" panose="02020603050405020304" pitchFamily="18" charset="0"/>
                <a:ea typeface="SimSun" panose="02010600030101010101" pitchFamily="2" charset="-122"/>
              </a:rPr>
              <a:t>12</a:t>
            </a:r>
            <a:r>
              <a:rPr lang="en-US" sz="1600" b="1" dirty="0" smtClean="0">
                <a:latin typeface="Times New Roman" panose="02020603050405020304" pitchFamily="18" charset="0"/>
                <a:ea typeface="SimSun" panose="02010600030101010101" pitchFamily="2" charset="-122"/>
              </a:rPr>
              <a:t>. </a:t>
            </a:r>
            <a:r>
              <a:rPr lang="en-US" sz="1600" dirty="0" smtClean="0">
                <a:latin typeface="Times New Roman" panose="02020603050405020304" pitchFamily="18" charset="0"/>
                <a:ea typeface="SimSun" panose="02010600030101010101" pitchFamily="2" charset="-122"/>
              </a:rPr>
              <a:t>Data Acquisition</a:t>
            </a:r>
            <a:r>
              <a:rPr lang="en-US" sz="1600" b="1" dirty="0" smtClean="0">
                <a:latin typeface="Times New Roman" panose="02020603050405020304" pitchFamily="18" charset="0"/>
                <a:ea typeface="SimSun" panose="02010600030101010101" pitchFamily="2" charset="-122"/>
              </a:rPr>
              <a:t> </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258633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BE99D-F236-2FF0-5C3C-7CF9CC0EC348}"/>
              </a:ext>
            </a:extLst>
          </p:cNvPr>
          <p:cNvSpPr>
            <a:spLocks noGrp="1"/>
          </p:cNvSpPr>
          <p:nvPr>
            <p:ph type="title"/>
          </p:nvPr>
        </p:nvSpPr>
        <p:spPr/>
        <p:txBody>
          <a:bodyPr/>
          <a:lstStyle/>
          <a:p>
            <a:r>
              <a:rPr lang="en-US" dirty="0"/>
              <a:t>Splitting Training and Testing </a:t>
            </a:r>
          </a:p>
        </p:txBody>
      </p:sp>
      <p:pic>
        <p:nvPicPr>
          <p:cNvPr id="4" name="Image 53" descr="A diagram of a graph  Description automatically generated">
            <a:extLst>
              <a:ext uri="{FF2B5EF4-FFF2-40B4-BE49-F238E27FC236}">
                <a16:creationId xmlns:a16="http://schemas.microsoft.com/office/drawing/2014/main" xmlns="" id="{9596F2F2-8461-CC22-47E7-1615C8202A7C}"/>
              </a:ext>
            </a:extLst>
          </p:cNvPr>
          <p:cNvPicPr>
            <a:picLocks/>
          </p:cNvPicPr>
          <p:nvPr/>
        </p:nvPicPr>
        <p:blipFill>
          <a:blip r:embed="rId2" cstate="print"/>
          <a:stretch>
            <a:fillRect/>
          </a:stretch>
        </p:blipFill>
        <p:spPr>
          <a:xfrm>
            <a:off x="924560" y="1436110"/>
            <a:ext cx="7355840" cy="4078922"/>
          </a:xfrm>
          <a:prstGeom prst="rect">
            <a:avLst/>
          </a:prstGeom>
        </p:spPr>
      </p:pic>
      <p:sp>
        <p:nvSpPr>
          <p:cNvPr id="5" name="TextBox 4">
            <a:extLst>
              <a:ext uri="{FF2B5EF4-FFF2-40B4-BE49-F238E27FC236}">
                <a16:creationId xmlns:a16="http://schemas.microsoft.com/office/drawing/2014/main" xmlns="" id="{78FC008C-E739-D65D-995D-9FEB005E9D0C}"/>
              </a:ext>
            </a:extLst>
          </p:cNvPr>
          <p:cNvSpPr txBox="1"/>
          <p:nvPr/>
        </p:nvSpPr>
        <p:spPr>
          <a:xfrm>
            <a:off x="2922536" y="5639829"/>
            <a:ext cx="3934046" cy="246221"/>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a:t>
            </a:r>
            <a:r>
              <a:rPr lang="en-US" sz="1600" b="1" dirty="0" smtClean="0">
                <a:latin typeface="Times New Roman" panose="02020603050405020304" pitchFamily="18" charset="0"/>
                <a:ea typeface="SimSun" panose="02010600030101010101" pitchFamily="2" charset="-122"/>
              </a:rPr>
              <a:t>13</a:t>
            </a:r>
            <a:r>
              <a:rPr lang="en-US" sz="1600" b="1" dirty="0" smtClean="0">
                <a:latin typeface="Times New Roman" panose="02020603050405020304" pitchFamily="18" charset="0"/>
                <a:ea typeface="SimSun" panose="02010600030101010101" pitchFamily="2" charset="-122"/>
              </a:rPr>
              <a:t>. </a:t>
            </a:r>
            <a:r>
              <a:rPr lang="en-US" sz="1600" dirty="0" smtClean="0">
                <a:latin typeface="Times New Roman" panose="02020603050405020304" pitchFamily="18" charset="0"/>
                <a:ea typeface="SimSun" panose="02010600030101010101" pitchFamily="2" charset="-122"/>
              </a:rPr>
              <a:t>Splitting training and testing</a:t>
            </a:r>
            <a:r>
              <a:rPr lang="en-US" sz="1600" b="1" dirty="0" smtClean="0">
                <a:latin typeface="Times New Roman" panose="02020603050405020304" pitchFamily="18" charset="0"/>
                <a:ea typeface="SimSun" panose="02010600030101010101" pitchFamily="2" charset="-122"/>
              </a:rPr>
              <a:t> </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934668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BD2BA6-AAA5-3AFD-005D-97F76CBD56FE}"/>
              </a:ext>
            </a:extLst>
          </p:cNvPr>
          <p:cNvSpPr>
            <a:spLocks noGrp="1"/>
          </p:cNvSpPr>
          <p:nvPr>
            <p:ph type="title"/>
          </p:nvPr>
        </p:nvSpPr>
        <p:spPr/>
        <p:txBody>
          <a:bodyPr/>
          <a:lstStyle/>
          <a:p>
            <a:r>
              <a:rPr lang="en-US" dirty="0">
                <a:effectLst/>
                <a:latin typeface="Calibri" panose="020F0502020204030204" pitchFamily="34" charset="0"/>
                <a:ea typeface="Times New Roman" panose="02020603050405020304" pitchFamily="18" charset="0"/>
                <a:cs typeface="Calibri" panose="020F0502020204030204" pitchFamily="34" charset="0"/>
              </a:rPr>
              <a:t>Principle of CNN Architecture</a:t>
            </a:r>
            <a:endParaRPr lang="en-US" sz="32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xmlns="" id="{BFDE081B-82E5-7848-46A6-56204B1766E4}"/>
              </a:ext>
            </a:extLst>
          </p:cNvPr>
          <p:cNvSpPr>
            <a:spLocks noGrp="1"/>
          </p:cNvSpPr>
          <p:nvPr>
            <p:ph type="body" idx="1"/>
          </p:nvPr>
        </p:nvSpPr>
        <p:spPr/>
        <p:txBody>
          <a:bodyPr/>
          <a:lstStyle/>
          <a:p>
            <a:pPr algn="just"/>
            <a:r>
              <a:rPr lang="en-US" sz="1800" dirty="0">
                <a:effectLst/>
                <a:latin typeface="Calibri" panose="020F0502020204030204" pitchFamily="34" charset="0"/>
                <a:ea typeface="Times New Roman" panose="02020603050405020304" pitchFamily="18" charset="0"/>
                <a:cs typeface="Calibri" panose="020F0502020204030204" pitchFamily="34" charset="0"/>
              </a:rPr>
              <a:t>CNNs are widely used in medical imaging because they can identify subtle patterns in images, which might be difficult for humans to spot. The principle of CNN architecture is shown in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Figure 8</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p>
          <a:p>
            <a:pPr algn="just"/>
            <a:endParaRPr lang="en-US" dirty="0"/>
          </a:p>
        </p:txBody>
      </p:sp>
      <p:pic>
        <p:nvPicPr>
          <p:cNvPr id="4" name="Picture 3" descr="A diagram of a layer of layers&#10;&#10;Description automatically generated">
            <a:extLst>
              <a:ext uri="{FF2B5EF4-FFF2-40B4-BE49-F238E27FC236}">
                <a16:creationId xmlns:a16="http://schemas.microsoft.com/office/drawing/2014/main" xmlns="" id="{33CD5010-7918-13F8-E11D-011FAE708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68" y="2590801"/>
            <a:ext cx="7687732" cy="3129280"/>
          </a:xfrm>
          <a:prstGeom prst="rect">
            <a:avLst/>
          </a:prstGeom>
        </p:spPr>
      </p:pic>
      <p:sp>
        <p:nvSpPr>
          <p:cNvPr id="5" name="TextBox 4">
            <a:extLst>
              <a:ext uri="{FF2B5EF4-FFF2-40B4-BE49-F238E27FC236}">
                <a16:creationId xmlns:a16="http://schemas.microsoft.com/office/drawing/2014/main" xmlns="" id="{78FC008C-E739-D65D-995D-9FEB005E9D0C}"/>
              </a:ext>
            </a:extLst>
          </p:cNvPr>
          <p:cNvSpPr txBox="1"/>
          <p:nvPr/>
        </p:nvSpPr>
        <p:spPr>
          <a:xfrm>
            <a:off x="2785534" y="5676900"/>
            <a:ext cx="4114800" cy="246221"/>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a:t>
            </a:r>
            <a:r>
              <a:rPr lang="en-US" sz="1600" b="1" dirty="0" smtClean="0">
                <a:latin typeface="Times New Roman" panose="02020603050405020304" pitchFamily="18" charset="0"/>
                <a:ea typeface="SimSun" panose="02010600030101010101" pitchFamily="2" charset="-122"/>
              </a:rPr>
              <a:t>14</a:t>
            </a:r>
            <a:r>
              <a:rPr lang="en-US" sz="1600" b="1" dirty="0" smtClean="0">
                <a:latin typeface="Times New Roman" panose="02020603050405020304" pitchFamily="18" charset="0"/>
                <a:ea typeface="SimSun" panose="02010600030101010101" pitchFamily="2" charset="-122"/>
              </a:rPr>
              <a:t>. </a:t>
            </a:r>
            <a:r>
              <a:rPr lang="en-US" sz="1600" dirty="0" smtClean="0">
                <a:latin typeface="Times New Roman" panose="02020603050405020304" pitchFamily="18" charset="0"/>
                <a:ea typeface="SimSun" panose="02010600030101010101" pitchFamily="2" charset="-122"/>
              </a:rPr>
              <a:t>Principle of CNN Architecture</a:t>
            </a:r>
            <a:r>
              <a:rPr lang="en-US" sz="1600" b="1" dirty="0" smtClean="0">
                <a:latin typeface="Times New Roman" panose="02020603050405020304" pitchFamily="18" charset="0"/>
                <a:ea typeface="SimSun" panose="02010600030101010101" pitchFamily="2" charset="-122"/>
              </a:rPr>
              <a:t>  </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442735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BB835D-23BD-0DEC-B79C-E737708E2E62}"/>
              </a:ext>
            </a:extLst>
          </p:cNvPr>
          <p:cNvSpPr>
            <a:spLocks noGrp="1"/>
          </p:cNvSpPr>
          <p:nvPr>
            <p:ph type="title"/>
          </p:nvPr>
        </p:nvSpPr>
        <p:spPr/>
        <p:txBody>
          <a:bodyPr/>
          <a:lstStyle/>
          <a:p>
            <a:r>
              <a:rPr lang="en-US" dirty="0">
                <a:effectLst/>
                <a:latin typeface="Calibri" panose="020F0502020204030204" pitchFamily="34" charset="0"/>
                <a:ea typeface="Times New Roman" panose="02020603050405020304" pitchFamily="18" charset="0"/>
                <a:cs typeface="Calibri" panose="020F0502020204030204" pitchFamily="34" charset="0"/>
              </a:rPr>
              <a:t>Principle of CNN Architecture</a:t>
            </a:r>
            <a:endParaRPr lang="en-US"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xmlns="" id="{7FA7E4B7-4F17-A631-4D82-6902A8A2E49D}"/>
              </a:ext>
            </a:extLst>
          </p:cNvPr>
          <p:cNvSpPr>
            <a:spLocks noGrp="1"/>
          </p:cNvSpPr>
          <p:nvPr>
            <p:ph type="body" idx="1"/>
          </p:nvPr>
        </p:nvSpPr>
        <p:spPr>
          <a:xfrm>
            <a:off x="457200" y="1442411"/>
            <a:ext cx="8229600" cy="4224867"/>
          </a:xfrm>
        </p:spPr>
        <p:txBody>
          <a:bodyPr/>
          <a:lstStyle/>
          <a:p>
            <a:pPr marL="0" marR="0" indent="0" algn="jus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Convolutional Neural Networks (CNNs) are a special type of deep learning model designed to work with image data. CNNs automatically learn features from images by applying filters in layers. These filters help detect patterns, such as edges, shapes, and textures, which are critical for tasks like diagnosing lung diseases.</a:t>
            </a:r>
          </a:p>
          <a:p>
            <a:pPr marL="0" marR="0" indent="0" algn="just">
              <a:buNone/>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main components of a CNN include:</a:t>
            </a:r>
          </a:p>
          <a:p>
            <a:pPr marL="342900" marR="0" lvl="0" indent="-342900" algn="just">
              <a:tabLst>
                <a:tab pos="457200" algn="l"/>
              </a:tabLs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Convolutional Layers:</a:t>
            </a:r>
            <a:r>
              <a:rPr lang="en-US" sz="1800" dirty="0">
                <a:effectLst/>
                <a:latin typeface="Calibri" panose="020F0502020204030204" pitchFamily="34" charset="0"/>
                <a:ea typeface="Times New Roman" panose="02020603050405020304" pitchFamily="18" charset="0"/>
                <a:cs typeface="Calibri" panose="020F0502020204030204" pitchFamily="34" charset="0"/>
              </a:rPr>
              <a:t> These layers apply filters to the image to extract important features.</a:t>
            </a:r>
          </a:p>
          <a:p>
            <a:pPr marL="342900" marR="0" lvl="0" indent="-342900" algn="just">
              <a:tabLst>
                <a:tab pos="457200" algn="l"/>
              </a:tabLs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Pooling Layers:</a:t>
            </a:r>
            <a:r>
              <a:rPr lang="en-US" sz="1800" dirty="0">
                <a:effectLst/>
                <a:latin typeface="Calibri" panose="020F0502020204030204" pitchFamily="34" charset="0"/>
                <a:ea typeface="Times New Roman" panose="02020603050405020304" pitchFamily="18" charset="0"/>
                <a:cs typeface="Calibri" panose="020F0502020204030204" pitchFamily="34" charset="0"/>
              </a:rPr>
              <a:t> These layers reduce the size of the feature maps to make the model efficient and focus on the most important details.</a:t>
            </a:r>
          </a:p>
          <a:p>
            <a:pPr marL="342900" marR="0" lvl="0" indent="-342900" algn="just">
              <a:tabLst>
                <a:tab pos="457200" algn="l"/>
              </a:tabLs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Fully Connected Layers:</a:t>
            </a:r>
            <a:r>
              <a:rPr lang="en-US" sz="1800" dirty="0">
                <a:effectLst/>
                <a:latin typeface="Calibri" panose="020F0502020204030204" pitchFamily="34" charset="0"/>
                <a:ea typeface="Times New Roman" panose="02020603050405020304" pitchFamily="18" charset="0"/>
                <a:cs typeface="Calibri" panose="020F0502020204030204" pitchFamily="34" charset="0"/>
              </a:rPr>
              <a:t> These layers combine all the features and make predictions, such as whether the lungs are healthy or show signs of disease.</a:t>
            </a:r>
          </a:p>
          <a:p>
            <a:pPr algn="just"/>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1254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Proposed TZH_MCNN Architecture</a:t>
            </a:r>
            <a:endParaRPr lang="en-US" dirty="0"/>
          </a:p>
        </p:txBody>
      </p:sp>
      <p:pic>
        <p:nvPicPr>
          <p:cNvPr id="4" name="Picture 3">
            <a:extLst>
              <a:ext uri="{FF2B5EF4-FFF2-40B4-BE49-F238E27FC236}">
                <a16:creationId xmlns:a16="http://schemas.microsoft.com/office/drawing/2014/main" xmlns="" id="{F15118A8-B810-02BD-EE21-095F4D9E552D}"/>
              </a:ext>
            </a:extLst>
          </p:cNvPr>
          <p:cNvPicPr>
            <a:picLocks noChangeAspect="1"/>
          </p:cNvPicPr>
          <p:nvPr/>
        </p:nvPicPr>
        <p:blipFill>
          <a:blip r:embed="rId2"/>
          <a:stretch>
            <a:fillRect/>
          </a:stretch>
        </p:blipFill>
        <p:spPr>
          <a:xfrm>
            <a:off x="0" y="1784032"/>
            <a:ext cx="9144000" cy="3169145"/>
          </a:xfrm>
          <a:prstGeom prst="rect">
            <a:avLst/>
          </a:prstGeom>
        </p:spPr>
      </p:pic>
      <p:sp>
        <p:nvSpPr>
          <p:cNvPr id="5" name="TextBox 4">
            <a:extLst>
              <a:ext uri="{FF2B5EF4-FFF2-40B4-BE49-F238E27FC236}">
                <a16:creationId xmlns:a16="http://schemas.microsoft.com/office/drawing/2014/main" xmlns="" id="{F3F365F4-1AB9-DD76-6314-D380E0F2A50F}"/>
              </a:ext>
            </a:extLst>
          </p:cNvPr>
          <p:cNvSpPr txBox="1"/>
          <p:nvPr/>
        </p:nvSpPr>
        <p:spPr>
          <a:xfrm>
            <a:off x="3145968" y="4953177"/>
            <a:ext cx="3581430"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Figure 15.</a:t>
            </a:r>
            <a:r>
              <a:rPr lang="en-US" sz="1600" dirty="0" smtClean="0">
                <a:latin typeface="Times New Roman" panose="02020603050405020304" pitchFamily="18" charset="0"/>
                <a:cs typeface="Times New Roman" panose="02020603050405020304" pitchFamily="18" charset="0"/>
              </a:rPr>
              <a:t> Proposed TZH_MCNN </a:t>
            </a:r>
            <a:r>
              <a:rPr lang="en-US" sz="1600" dirty="0">
                <a:latin typeface="Times New Roman" panose="02020603050405020304" pitchFamily="18" charset="0"/>
                <a:cs typeface="Times New Roman" panose="02020603050405020304" pitchFamily="18" charset="0"/>
              </a:rPr>
              <a:t>Stem </a:t>
            </a:r>
          </a:p>
        </p:txBody>
      </p:sp>
    </p:spTree>
    <p:extLst>
      <p:ext uri="{BB962C8B-B14F-4D97-AF65-F5344CB8AC3E}">
        <p14:creationId xmlns:p14="http://schemas.microsoft.com/office/powerpoint/2010/main" val="2062380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98BEA5-E9F2-0F18-2F87-794CFA51E3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B0E98C3-77AE-79F2-2F10-0281B83F96B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xmlns="" id="{15265B47-C78E-9754-D5E6-0B4570FE2302}"/>
              </a:ext>
            </a:extLst>
          </p:cNvPr>
          <p:cNvPicPr>
            <a:picLocks noChangeAspect="1"/>
          </p:cNvPicPr>
          <p:nvPr/>
        </p:nvPicPr>
        <p:blipFill>
          <a:blip r:embed="rId2"/>
          <a:stretch>
            <a:fillRect/>
          </a:stretch>
        </p:blipFill>
        <p:spPr>
          <a:xfrm>
            <a:off x="0" y="0"/>
            <a:ext cx="9144000" cy="6061676"/>
          </a:xfrm>
          <a:prstGeom prst="rect">
            <a:avLst/>
          </a:prstGeom>
        </p:spPr>
      </p:pic>
      <p:sp>
        <p:nvSpPr>
          <p:cNvPr id="6" name="TextBox 5">
            <a:extLst>
              <a:ext uri="{FF2B5EF4-FFF2-40B4-BE49-F238E27FC236}">
                <a16:creationId xmlns:a16="http://schemas.microsoft.com/office/drawing/2014/main" xmlns="" id="{1C599300-3C29-2CF6-155C-A07446638CAA}"/>
              </a:ext>
            </a:extLst>
          </p:cNvPr>
          <p:cNvSpPr txBox="1"/>
          <p:nvPr/>
        </p:nvSpPr>
        <p:spPr>
          <a:xfrm>
            <a:off x="2610565" y="5599698"/>
            <a:ext cx="3922869"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Figure 16.</a:t>
            </a:r>
            <a:r>
              <a:rPr lang="en-US" sz="1600" dirty="0" smtClean="0">
                <a:latin typeface="Times New Roman" panose="02020603050405020304" pitchFamily="18" charset="0"/>
                <a:cs typeface="Times New Roman" panose="02020603050405020304" pitchFamily="18" charset="0"/>
              </a:rPr>
              <a:t>TZH_Proposed</a:t>
            </a:r>
            <a:r>
              <a:rPr lang="en-US" sz="1600" dirty="0" smtClean="0">
                <a:latin typeface="Times New Roman" panose="02020603050405020304" pitchFamily="18" charset="0"/>
                <a:cs typeface="Times New Roman" panose="02020603050405020304" pitchFamily="18" charset="0"/>
              </a:rPr>
              <a:t>_</a:t>
            </a:r>
            <a:r>
              <a:rPr lang="en-US" sz="1600" dirty="0" smtClean="0">
                <a:latin typeface="Times New Roman" panose="02020603050405020304" pitchFamily="18" charset="0"/>
                <a:cs typeface="Times New Roman" panose="02020603050405020304" pitchFamily="18" charset="0"/>
              </a:rPr>
              <a:t>MCNN </a:t>
            </a:r>
            <a:r>
              <a:rPr lang="en-US" sz="1600" dirty="0">
                <a:latin typeface="Times New Roman" panose="02020603050405020304" pitchFamily="18" charset="0"/>
                <a:cs typeface="Times New Roman" panose="02020603050405020304" pitchFamily="18" charset="0"/>
              </a:rPr>
              <a:t>Branches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8688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and Loss function</a:t>
            </a:r>
          </a:p>
        </p:txBody>
      </p:sp>
      <p:sp>
        <p:nvSpPr>
          <p:cNvPr id="3" name="Content Placeholder 2"/>
          <p:cNvSpPr>
            <a:spLocks noGrp="1"/>
          </p:cNvSpPr>
          <p:nvPr>
            <p:ph idx="1"/>
          </p:nvPr>
        </p:nvSpPr>
        <p:spPr/>
        <p:txBody>
          <a:bodyPr>
            <a:normAutofit/>
          </a:bodyPr>
          <a:lstStyle/>
          <a:p>
            <a:pPr algn="just"/>
            <a:r>
              <a:rPr lang="en-GB" sz="1800" b="1" dirty="0"/>
              <a:t>Activation Function</a:t>
            </a:r>
          </a:p>
          <a:p>
            <a:pPr algn="just"/>
            <a:endParaRPr lang="en-GB" dirty="0"/>
          </a:p>
          <a:p>
            <a:pPr algn="just"/>
            <a:endParaRPr lang="en-GB" dirty="0"/>
          </a:p>
          <a:p>
            <a:pPr algn="just"/>
            <a:endParaRPr lang="en-GB" dirty="0"/>
          </a:p>
          <a:p>
            <a:pPr algn="just"/>
            <a:r>
              <a:rPr lang="en-GB" sz="1800" b="1" dirty="0"/>
              <a:t>Loss Function</a:t>
            </a:r>
          </a:p>
          <a:p>
            <a:pPr algn="just"/>
            <a:endParaRPr lang="en-GB" dirty="0"/>
          </a:p>
        </p:txBody>
      </p:sp>
      <p:pic>
        <p:nvPicPr>
          <p:cNvPr id="4" name="Picture 3"/>
          <p:cNvPicPr>
            <a:picLocks noChangeAspect="1"/>
          </p:cNvPicPr>
          <p:nvPr/>
        </p:nvPicPr>
        <p:blipFill>
          <a:blip r:embed="rId2"/>
          <a:stretch>
            <a:fillRect/>
          </a:stretch>
        </p:blipFill>
        <p:spPr>
          <a:xfrm>
            <a:off x="2106870" y="2123646"/>
            <a:ext cx="4848199" cy="1305354"/>
          </a:xfrm>
          <a:prstGeom prst="rect">
            <a:avLst/>
          </a:prstGeom>
        </p:spPr>
      </p:pic>
      <p:pic>
        <p:nvPicPr>
          <p:cNvPr id="5" name="Content Placeholder 5"/>
          <p:cNvPicPr>
            <a:picLocks noChangeAspect="1"/>
          </p:cNvPicPr>
          <p:nvPr/>
        </p:nvPicPr>
        <p:blipFill>
          <a:blip r:embed="rId3"/>
          <a:stretch>
            <a:fillRect/>
          </a:stretch>
        </p:blipFill>
        <p:spPr>
          <a:xfrm>
            <a:off x="2108015" y="3863181"/>
            <a:ext cx="3887402" cy="949594"/>
          </a:xfrm>
          <a:prstGeom prst="rect">
            <a:avLst/>
          </a:prstGeom>
        </p:spPr>
      </p:pic>
    </p:spTree>
    <p:extLst>
      <p:ext uri="{BB962C8B-B14F-4D97-AF65-F5344CB8AC3E}">
        <p14:creationId xmlns:p14="http://schemas.microsoft.com/office/powerpoint/2010/main" val="1998276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558800" y="139701"/>
            <a:ext cx="7529513" cy="863600"/>
          </a:xfrm>
          <a:prstGeom prst="rect">
            <a:avLst/>
          </a:prstGeom>
          <a:noFill/>
          <a:ln>
            <a:noFill/>
          </a:ln>
        </p:spPr>
        <p:txBody>
          <a:bodyPr spcFirstLastPara="1" wrap="square" lIns="91425" tIns="45700" rIns="91425" bIns="45700" anchor="t" anchorCtr="0">
            <a:normAutofit/>
          </a:bodyPr>
          <a:lstStyle/>
          <a:p>
            <a:pPr marL="0" lvl="0" indent="0" algn="ctr">
              <a:lnSpc>
                <a:spcPct val="100000"/>
              </a:lnSpc>
              <a:spcBef>
                <a:spcPts val="0"/>
              </a:spcBef>
              <a:spcAft>
                <a:spcPts val="0"/>
              </a:spcAft>
              <a:buSzPts val="1400"/>
              <a:buNone/>
            </a:pPr>
            <a:r>
              <a:rPr lang="en-US" sz="4400" b="0" dirty="0">
                <a:latin typeface="Calibri" panose="020F0502020204030204" pitchFamily="34" charset="0"/>
                <a:cs typeface="Calibri" panose="020F0502020204030204" pitchFamily="34" charset="0"/>
              </a:rPr>
              <a:t>Overview</a:t>
            </a:r>
            <a:endParaRPr sz="4400" b="0" dirty="0">
              <a:latin typeface="Calibri" panose="020F0502020204030204" pitchFamily="34" charset="0"/>
              <a:cs typeface="Calibri" panose="020F0502020204030204" pitchFamily="34" charset="0"/>
            </a:endParaRPr>
          </a:p>
        </p:txBody>
      </p:sp>
      <p:sp>
        <p:nvSpPr>
          <p:cNvPr id="104" name="Google Shape;104;p4"/>
          <p:cNvSpPr txBox="1">
            <a:spLocks noGrp="1"/>
          </p:cNvSpPr>
          <p:nvPr>
            <p:ph type="body" idx="1"/>
          </p:nvPr>
        </p:nvSpPr>
        <p:spPr>
          <a:xfrm>
            <a:off x="170523" y="1181528"/>
            <a:ext cx="8572499" cy="3913759"/>
          </a:xfrm>
          <a:prstGeom prst="rect">
            <a:avLst/>
          </a:prstGeom>
          <a:noFill/>
          <a:ln>
            <a:noFill/>
          </a:ln>
        </p:spPr>
        <p:txBody>
          <a:bodyPr spcFirstLastPara="1" wrap="square" lIns="91425" tIns="45700" rIns="91425" bIns="45700" anchor="b" anchorCtr="0">
            <a:normAutofit/>
          </a:bodyPr>
          <a:lstStyle/>
          <a:p>
            <a:pPr marL="228600" indent="0" algn="just">
              <a:buClrTx/>
            </a:pPr>
            <a:r>
              <a:rPr lang="en-US" sz="1800" b="1" dirty="0">
                <a:solidFill>
                  <a:schemeClr val="tx1"/>
                </a:solidFill>
                <a:latin typeface="Calibri" panose="020F0502020204030204" pitchFamily="34" charset="0"/>
                <a:cs typeface="Calibri" panose="020F0502020204030204" pitchFamily="34" charset="0"/>
              </a:rPr>
              <a:t>Framework Overview:</a:t>
            </a:r>
          </a:p>
          <a:p>
            <a:pPr marL="742950" lvl="1" indent="-285750" algn="just">
              <a:buClrTx/>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This project compares the performance of popular CNN models like VGG16, </a:t>
            </a:r>
            <a:r>
              <a:rPr lang="en-US" dirty="0" err="1" smtClean="0">
                <a:solidFill>
                  <a:schemeClr val="tx1"/>
                </a:solidFill>
                <a:latin typeface="Calibri" panose="020F0502020204030204" pitchFamily="34" charset="0"/>
                <a:cs typeface="Calibri" panose="020F0502020204030204" pitchFamily="34" charset="0"/>
              </a:rPr>
              <a:t>ResNet</a:t>
            </a:r>
            <a:r>
              <a:rPr lang="en-US" dirty="0" smtClean="0">
                <a:solidFill>
                  <a:schemeClr val="tx1"/>
                </a:solidFill>
                <a:latin typeface="Calibri" panose="020F0502020204030204" pitchFamily="34" charset="0"/>
                <a:cs typeface="Calibri" panose="020F0502020204030204" pitchFamily="34" charset="0"/>
              </a:rPr>
              <a:t>, Inception V3, Mobile Net, and </a:t>
            </a:r>
            <a:r>
              <a:rPr lang="en-US" dirty="0" err="1" smtClean="0">
                <a:solidFill>
                  <a:schemeClr val="tx1"/>
                </a:solidFill>
                <a:latin typeface="Calibri" panose="020F0502020204030204" pitchFamily="34" charset="0"/>
                <a:cs typeface="Calibri" panose="020F0502020204030204" pitchFamily="34" charset="0"/>
              </a:rPr>
              <a:t>DenseNet</a:t>
            </a:r>
            <a:r>
              <a:rPr lang="en-US" dirty="0" smtClean="0">
                <a:solidFill>
                  <a:schemeClr val="tx1"/>
                </a:solidFill>
                <a:latin typeface="Calibri" panose="020F0502020204030204" pitchFamily="34" charset="0"/>
                <a:cs typeface="Calibri" panose="020F0502020204030204" pitchFamily="34" charset="0"/>
              </a:rPr>
              <a:t> for diagnosing lung diseases using CT-Scans and Chest X-Rays </a:t>
            </a:r>
            <a:r>
              <a:rPr lang="en-US" dirty="0" smtClean="0">
                <a:solidFill>
                  <a:schemeClr val="tx1"/>
                </a:solidFill>
                <a:latin typeface="Calibri" panose="020F0502020204030204" pitchFamily="34" charset="0"/>
                <a:cs typeface="Calibri" panose="020F0502020204030204" pitchFamily="34" charset="0"/>
              </a:rPr>
              <a:t>datasets.</a:t>
            </a:r>
            <a:endParaRPr lang="en-US" dirty="0" smtClean="0">
              <a:solidFill>
                <a:schemeClr val="tx1"/>
              </a:solidFill>
              <a:latin typeface="Calibri" panose="020F0502020204030204" pitchFamily="34" charset="0"/>
              <a:cs typeface="Calibri" panose="020F0502020204030204" pitchFamily="34" charset="0"/>
            </a:endParaRPr>
          </a:p>
          <a:p>
            <a:pPr marL="742950" lvl="1" indent="-285750" algn="just">
              <a:buClrTx/>
              <a:buFont typeface="Arial" panose="020B0604020202020204" pitchFamily="34" charset="0"/>
              <a:buChar char="•"/>
            </a:pPr>
            <a:r>
              <a:rPr lang="en-US" dirty="0" err="1" smtClean="0">
                <a:solidFill>
                  <a:schemeClr val="tx1"/>
                </a:solidFill>
                <a:latin typeface="Calibri" panose="020F0502020204030204" pitchFamily="34" charset="0"/>
                <a:cs typeface="Calibri" panose="020F0502020204030204" pitchFamily="34" charset="0"/>
              </a:rPr>
              <a:t>DenseNet</a:t>
            </a:r>
            <a:r>
              <a:rPr lang="en-US" dirty="0" smtClean="0">
                <a:solidFill>
                  <a:schemeClr val="tx1"/>
                </a:solidFill>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performed </a:t>
            </a:r>
            <a:r>
              <a:rPr lang="en-US" dirty="0" smtClean="0">
                <a:solidFill>
                  <a:schemeClr val="tx1"/>
                </a:solidFill>
                <a:latin typeface="Calibri" panose="020F0502020204030204" pitchFamily="34" charset="0"/>
                <a:cs typeface="Calibri" panose="020F0502020204030204" pitchFamily="34" charset="0"/>
              </a:rPr>
              <a:t>the worst on</a:t>
            </a:r>
            <a:r>
              <a:rPr lang="en-US" dirty="0" smtClean="0">
                <a:solidFill>
                  <a:schemeClr val="tx1"/>
                </a:solidFill>
                <a:latin typeface="Calibri" panose="020F0502020204030204" pitchFamily="34" charset="0"/>
                <a:cs typeface="Calibri" panose="020F0502020204030204" pitchFamily="34" charset="0"/>
              </a:rPr>
              <a:t> </a:t>
            </a:r>
            <a:r>
              <a:rPr lang="en-US" b="1" dirty="0" err="1">
                <a:solidFill>
                  <a:schemeClr val="tx1"/>
                </a:solidFill>
                <a:latin typeface="Calibri" panose="020F0502020204030204" pitchFamily="34" charset="0"/>
                <a:cs typeface="Calibri" panose="020F0502020204030204" pitchFamily="34" charset="0"/>
              </a:rPr>
              <a:t>CT_XRAY_Combine</a:t>
            </a:r>
            <a:r>
              <a:rPr lang="en-US" b="1" dirty="0">
                <a:solidFill>
                  <a:schemeClr val="tx1"/>
                </a:solidFill>
                <a:latin typeface="Calibri" panose="020F0502020204030204" pitchFamily="34" charset="0"/>
                <a:cs typeface="Calibri" panose="020F0502020204030204" pitchFamily="34" charset="0"/>
              </a:rPr>
              <a:t> dataset</a:t>
            </a:r>
            <a:r>
              <a:rPr lang="en-US" dirty="0">
                <a:solidFill>
                  <a:schemeClr val="tx1"/>
                </a:solidFill>
                <a:latin typeface="Calibri" panose="020F0502020204030204" pitchFamily="34" charset="0"/>
                <a:cs typeface="Calibri" panose="020F0502020204030204" pitchFamily="34" charset="0"/>
              </a:rPr>
              <a:t>.</a:t>
            </a:r>
            <a:endParaRPr lang="en-US" b="1" dirty="0">
              <a:solidFill>
                <a:schemeClr val="tx1"/>
              </a:solidFill>
              <a:latin typeface="Calibri" panose="020F0502020204030204" pitchFamily="34" charset="0"/>
              <a:cs typeface="Calibri" panose="020F0502020204030204" pitchFamily="34" charset="0"/>
            </a:endParaRPr>
          </a:p>
          <a:p>
            <a:pPr marL="742950" lvl="1" indent="-285750" algn="just">
              <a:buClrTx/>
              <a:buFont typeface="Arial" panose="020B0604020202020204" pitchFamily="34" charset="0"/>
              <a:buChar char="•"/>
            </a:pPr>
            <a:r>
              <a:rPr lang="en-US" dirty="0" err="1" smtClean="0">
                <a:solidFill>
                  <a:schemeClr val="tx1"/>
                </a:solidFill>
                <a:latin typeface="Calibri" panose="020F0502020204030204" pitchFamily="34" charset="0"/>
                <a:cs typeface="Calibri" panose="020F0502020204030204" pitchFamily="34" charset="0"/>
              </a:rPr>
              <a:t>TZH_Model</a:t>
            </a:r>
            <a:r>
              <a:rPr lang="en-US" dirty="0" smtClean="0">
                <a:solidFill>
                  <a:schemeClr val="tx1"/>
                </a:solidFill>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performed </a:t>
            </a:r>
            <a:r>
              <a:rPr lang="en-US" dirty="0" smtClean="0">
                <a:solidFill>
                  <a:schemeClr val="tx1"/>
                </a:solidFill>
                <a:latin typeface="Calibri" panose="020F0502020204030204" pitchFamily="34" charset="0"/>
                <a:cs typeface="Calibri" panose="020F0502020204030204" pitchFamily="34" charset="0"/>
              </a:rPr>
              <a:t>the best on </a:t>
            </a:r>
            <a:r>
              <a:rPr lang="en-US" b="1" dirty="0" err="1" smtClean="0">
                <a:solidFill>
                  <a:schemeClr val="tx1"/>
                </a:solidFill>
                <a:latin typeface="Calibri" panose="020F0502020204030204" pitchFamily="34" charset="0"/>
                <a:cs typeface="Calibri" panose="020F0502020204030204" pitchFamily="34" charset="0"/>
              </a:rPr>
              <a:t>CT_XRAY_Combine</a:t>
            </a:r>
            <a:r>
              <a:rPr lang="en-US" b="1" dirty="0" smtClean="0">
                <a:solidFill>
                  <a:schemeClr val="tx1"/>
                </a:solidFill>
                <a:latin typeface="Calibri" panose="020F0502020204030204" pitchFamily="34" charset="0"/>
                <a:cs typeface="Calibri" panose="020F0502020204030204" pitchFamily="34" charset="0"/>
              </a:rPr>
              <a:t> dataset</a:t>
            </a:r>
            <a:r>
              <a:rPr lang="en-US" dirty="0" smtClean="0">
                <a:solidFill>
                  <a:schemeClr val="tx1"/>
                </a:solidFill>
                <a:latin typeface="Calibri" panose="020F0502020204030204" pitchFamily="34" charset="0"/>
                <a:cs typeface="Calibri" panose="020F0502020204030204" pitchFamily="34" charset="0"/>
              </a:rPr>
              <a:t>.</a:t>
            </a:r>
            <a:endParaRPr lang="en-US" b="1" dirty="0">
              <a:solidFill>
                <a:schemeClr val="tx1"/>
              </a:solidFill>
              <a:latin typeface="Calibri" panose="020F0502020204030204" pitchFamily="34" charset="0"/>
              <a:cs typeface="Calibri" panose="020F0502020204030204" pitchFamily="34" charset="0"/>
            </a:endParaRPr>
          </a:p>
          <a:p>
            <a:pPr marL="228600" indent="0" algn="just">
              <a:buClrTx/>
            </a:pPr>
            <a:r>
              <a:rPr lang="en-US" sz="1800" b="1" dirty="0" smtClean="0">
                <a:solidFill>
                  <a:schemeClr val="tx1"/>
                </a:solidFill>
                <a:latin typeface="Calibri" panose="020F0502020204030204" pitchFamily="34" charset="0"/>
                <a:cs typeface="Calibri" panose="020F0502020204030204" pitchFamily="34" charset="0"/>
              </a:rPr>
              <a:t>Key </a:t>
            </a:r>
            <a:r>
              <a:rPr lang="en-US" sz="1800" b="1" dirty="0">
                <a:solidFill>
                  <a:schemeClr val="tx1"/>
                </a:solidFill>
                <a:latin typeface="Calibri" panose="020F0502020204030204" pitchFamily="34" charset="0"/>
                <a:cs typeface="Calibri" panose="020F0502020204030204" pitchFamily="34" charset="0"/>
              </a:rPr>
              <a:t>Features</a:t>
            </a:r>
            <a:r>
              <a:rPr lang="en-US" sz="1800" b="1" dirty="0" smtClean="0">
                <a:solidFill>
                  <a:schemeClr val="tx1"/>
                </a:solidFill>
                <a:latin typeface="Calibri" panose="020F0502020204030204" pitchFamily="34" charset="0"/>
                <a:cs typeface="Calibri" panose="020F0502020204030204" pitchFamily="34" charset="0"/>
              </a:rPr>
              <a:t>:</a:t>
            </a:r>
            <a:endParaRPr lang="en-US" sz="1800" b="1" dirty="0">
              <a:solidFill>
                <a:schemeClr val="tx1"/>
              </a:solidFill>
              <a:latin typeface="Calibri" panose="020F0502020204030204" pitchFamily="34" charset="0"/>
              <a:cs typeface="Calibri" panose="020F0502020204030204" pitchFamily="34" charset="0"/>
            </a:endParaRPr>
          </a:p>
          <a:p>
            <a:pPr marL="742950" lvl="1" indent="-285750" algn="just">
              <a:buClrTx/>
              <a:buFont typeface="Arial" panose="020B0604020202020204" pitchFamily="34" charset="0"/>
              <a:buChar char="•"/>
            </a:pPr>
            <a:r>
              <a:rPr lang="en-GB" dirty="0">
                <a:solidFill>
                  <a:schemeClr val="tx1"/>
                </a:solidFill>
              </a:rPr>
              <a:t>Studies how plain feed-forward, multi-level, and multi-scale features affect different CNN models</a:t>
            </a:r>
            <a:r>
              <a:rPr lang="en-GB" dirty="0" smtClean="0">
                <a:solidFill>
                  <a:schemeClr val="tx1"/>
                </a:solidFill>
              </a:rPr>
              <a:t>.</a:t>
            </a:r>
          </a:p>
          <a:p>
            <a:pPr marL="742950" lvl="1" indent="-285750" algn="just">
              <a:buClrTx/>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Uses </a:t>
            </a:r>
            <a:r>
              <a:rPr lang="en-US" dirty="0">
                <a:solidFill>
                  <a:schemeClr val="tx1"/>
                </a:solidFill>
                <a:latin typeface="Calibri" panose="020F0502020204030204" pitchFamily="34" charset="0"/>
                <a:cs typeface="Calibri" panose="020F0502020204030204" pitchFamily="34" charset="0"/>
              </a:rPr>
              <a:t>advanced preprocessing methods like </a:t>
            </a:r>
            <a:r>
              <a:rPr lang="en-US" dirty="0" err="1">
                <a:solidFill>
                  <a:schemeClr val="tx1"/>
                </a:solidFill>
                <a:latin typeface="Calibri" panose="020F0502020204030204" pitchFamily="34" charset="0"/>
                <a:cs typeface="Calibri" panose="020F0502020204030204" pitchFamily="34" charset="0"/>
              </a:rPr>
              <a:t>Gaussing</a:t>
            </a:r>
            <a:r>
              <a:rPr lang="en-US" dirty="0">
                <a:solidFill>
                  <a:schemeClr val="tx1"/>
                </a:solidFill>
                <a:latin typeface="Calibri" panose="020F0502020204030204" pitchFamily="34" charset="0"/>
                <a:cs typeface="Calibri" panose="020F0502020204030204" pitchFamily="34" charset="0"/>
              </a:rPr>
              <a:t> Filter &amp; CLAHE.</a:t>
            </a:r>
          </a:p>
          <a:p>
            <a:pPr marL="742950" lvl="1" indent="-285750" algn="just">
              <a:buClrTx/>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Explores the impact of modern activation functions, such as Swish and ReLU, on model optimization and performance.</a:t>
            </a:r>
          </a:p>
          <a:p>
            <a:pPr marL="44450" lvl="0" indent="0" algn="l" rtl="0">
              <a:lnSpc>
                <a:spcPct val="100000"/>
              </a:lnSpc>
              <a:spcBef>
                <a:spcPts val="0"/>
              </a:spcBef>
              <a:spcAft>
                <a:spcPts val="0"/>
              </a:spcAft>
              <a:buClrTx/>
              <a:buSzPts val="2000"/>
              <a:buFont typeface="Arial"/>
              <a:buNone/>
            </a:pPr>
            <a:endParaRPr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3369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A26FD-9390-6CE0-6B14-9150014D62F9}"/>
              </a:ext>
            </a:extLst>
          </p:cNvPr>
          <p:cNvSpPr>
            <a:spLocks noGrp="1"/>
          </p:cNvSpPr>
          <p:nvPr>
            <p:ph type="title"/>
          </p:nvPr>
        </p:nvSpPr>
        <p:spPr/>
        <p:txBody>
          <a:bodyPr/>
          <a:lstStyle/>
          <a:p>
            <a:r>
              <a:rPr lang="en-US" dirty="0" smtClean="0"/>
              <a:t>Implementation</a:t>
            </a:r>
            <a:endParaRPr lang="en-US" dirty="0"/>
          </a:p>
        </p:txBody>
      </p:sp>
      <p:sp>
        <p:nvSpPr>
          <p:cNvPr id="3" name="Text Placeholder 2">
            <a:extLst>
              <a:ext uri="{FF2B5EF4-FFF2-40B4-BE49-F238E27FC236}">
                <a16:creationId xmlns:a16="http://schemas.microsoft.com/office/drawing/2014/main" xmlns="" id="{3B951E3A-B1D5-FC23-A84D-1D6E6A85B27C}"/>
              </a:ext>
            </a:extLst>
          </p:cNvPr>
          <p:cNvSpPr>
            <a:spLocks noGrp="1"/>
          </p:cNvSpPr>
          <p:nvPr>
            <p:ph type="body" idx="1"/>
          </p:nvPr>
        </p:nvSpPr>
        <p:spPr/>
        <p:txBody>
          <a:bodyPr/>
          <a:lstStyle/>
          <a:p>
            <a:pPr marL="0" indent="0">
              <a:buNone/>
            </a:pPr>
            <a:r>
              <a:rPr lang="en-US" sz="1800" b="1" dirty="0"/>
              <a:t>List of Development Technologies/ libraries</a:t>
            </a:r>
          </a:p>
          <a:p>
            <a:r>
              <a:rPr lang="en-US" sz="1800" dirty="0"/>
              <a:t>Python</a:t>
            </a:r>
          </a:p>
          <a:p>
            <a:r>
              <a:rPr lang="en-US" sz="1800" dirty="0"/>
              <a:t>Tensor flow</a:t>
            </a:r>
          </a:p>
          <a:p>
            <a:r>
              <a:rPr lang="en-US" sz="1800" dirty="0"/>
              <a:t>Django</a:t>
            </a:r>
          </a:p>
          <a:p>
            <a:r>
              <a:rPr lang="en-US" sz="1800" dirty="0"/>
              <a:t>Html</a:t>
            </a:r>
          </a:p>
          <a:p>
            <a:r>
              <a:rPr lang="en-US" sz="1800" dirty="0" err="1"/>
              <a:t>Css</a:t>
            </a:r>
            <a:endParaRPr lang="en-US" sz="1800" dirty="0"/>
          </a:p>
          <a:p>
            <a:r>
              <a:rPr lang="en-US" sz="1800" dirty="0"/>
              <a:t>Bootstrap</a:t>
            </a:r>
          </a:p>
          <a:p>
            <a:r>
              <a:rPr lang="en-US" sz="1800" dirty="0"/>
              <a:t>Java script</a:t>
            </a:r>
          </a:p>
          <a:p>
            <a:endParaRPr lang="en-US" sz="1800" dirty="0"/>
          </a:p>
          <a:p>
            <a:endParaRPr lang="en-US" sz="1800" dirty="0"/>
          </a:p>
        </p:txBody>
      </p:sp>
    </p:spTree>
    <p:extLst>
      <p:ext uri="{BB962C8B-B14F-4D97-AF65-F5344CB8AC3E}">
        <p14:creationId xmlns:p14="http://schemas.microsoft.com/office/powerpoint/2010/main" val="570007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D5674B-9393-BD3E-03E1-CA7D65776723}"/>
              </a:ext>
            </a:extLst>
          </p:cNvPr>
          <p:cNvSpPr>
            <a:spLocks noGrp="1"/>
          </p:cNvSpPr>
          <p:nvPr>
            <p:ph type="title"/>
          </p:nvPr>
        </p:nvSpPr>
        <p:spPr/>
        <p:txBody>
          <a:bodyPr/>
          <a:lstStyle/>
          <a:p>
            <a:r>
              <a:rPr lang="en-US" dirty="0"/>
              <a:t>Implementation</a:t>
            </a:r>
          </a:p>
        </p:txBody>
      </p:sp>
      <p:sp>
        <p:nvSpPr>
          <p:cNvPr id="3" name="Text Placeholder 2">
            <a:extLst>
              <a:ext uri="{FF2B5EF4-FFF2-40B4-BE49-F238E27FC236}">
                <a16:creationId xmlns:a16="http://schemas.microsoft.com/office/drawing/2014/main" xmlns="" id="{C77C6665-3A67-1291-7839-A769838BB45F}"/>
              </a:ext>
            </a:extLst>
          </p:cNvPr>
          <p:cNvSpPr>
            <a:spLocks noGrp="1"/>
          </p:cNvSpPr>
          <p:nvPr>
            <p:ph type="body" idx="1"/>
          </p:nvPr>
        </p:nvSpPr>
        <p:spPr/>
        <p:txBody>
          <a:bodyPr/>
          <a:lstStyle/>
          <a:p>
            <a:pPr marL="0" indent="0">
              <a:buNone/>
            </a:pPr>
            <a:r>
              <a:rPr lang="en-US" sz="2000" b="1" dirty="0"/>
              <a:t>List of Development Tools</a:t>
            </a:r>
          </a:p>
          <a:p>
            <a:pPr>
              <a:buFont typeface="Arial" panose="020B0604020202020204" pitchFamily="34" charset="0"/>
              <a:buChar char="•"/>
            </a:pPr>
            <a:r>
              <a:rPr lang="en-US" sz="1800" dirty="0"/>
              <a:t>VS Code</a:t>
            </a:r>
          </a:p>
          <a:p>
            <a:r>
              <a:rPr lang="en-US" sz="1800" dirty="0"/>
              <a:t>GitHub </a:t>
            </a:r>
          </a:p>
          <a:p>
            <a:r>
              <a:rPr lang="en-US" sz="1800" dirty="0" err="1"/>
              <a:t>Colab</a:t>
            </a:r>
            <a:endParaRPr lang="en-US" sz="1800" dirty="0"/>
          </a:p>
          <a:p>
            <a:r>
              <a:rPr lang="en-US" sz="1800" dirty="0"/>
              <a:t>MS Word</a:t>
            </a:r>
          </a:p>
        </p:txBody>
      </p:sp>
    </p:spTree>
    <p:extLst>
      <p:ext uri="{BB962C8B-B14F-4D97-AF65-F5344CB8AC3E}">
        <p14:creationId xmlns:p14="http://schemas.microsoft.com/office/powerpoint/2010/main" val="3445732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Summary</a:t>
            </a:r>
            <a:endParaRPr lang="en-US" dirty="0"/>
          </a:p>
        </p:txBody>
      </p:sp>
      <p:sp>
        <p:nvSpPr>
          <p:cNvPr id="3" name="Text Placeholder 2"/>
          <p:cNvSpPr>
            <a:spLocks noGrp="1"/>
          </p:cNvSpPr>
          <p:nvPr>
            <p:ph type="body" idx="1"/>
          </p:nvPr>
        </p:nvSpPr>
        <p:spPr/>
        <p:txBody>
          <a:bodyPr/>
          <a:lstStyle/>
          <a:p>
            <a:r>
              <a:rPr lang="en-GB" sz="1800" dirty="0" smtClean="0"/>
              <a:t>The </a:t>
            </a:r>
            <a:r>
              <a:rPr lang="en-GB" sz="1800" dirty="0"/>
              <a:t>dataset underwent extensive </a:t>
            </a:r>
            <a:r>
              <a:rPr lang="en-GB" sz="1800" dirty="0" err="1"/>
              <a:t>preprocessing</a:t>
            </a:r>
            <a:r>
              <a:rPr lang="en-GB" sz="1800" dirty="0"/>
              <a:t> including normalization, resizing, grayscale conversion, and data augmentation (rotation, </a:t>
            </a:r>
            <a:r>
              <a:rPr lang="en-GB" sz="1800" dirty="0" smtClean="0"/>
              <a:t>flipping) </a:t>
            </a:r>
            <a:r>
              <a:rPr lang="en-GB" sz="1800" dirty="0"/>
              <a:t>to enhance generalization. </a:t>
            </a:r>
            <a:endParaRPr lang="en-GB" sz="1800" dirty="0" smtClean="0"/>
          </a:p>
          <a:p>
            <a:r>
              <a:rPr lang="en-GB" sz="1800" dirty="0" smtClean="0"/>
              <a:t>The MCNN </a:t>
            </a:r>
            <a:r>
              <a:rPr lang="en-GB" sz="1800" dirty="0"/>
              <a:t>architecture consists of parallel convolutional layers with different kernel sizes (e.g., 3×3, 5×5, 7×7), enabling the model to learn features at multiple spatial scales. </a:t>
            </a:r>
            <a:endParaRPr lang="en-GB" sz="1800" dirty="0" smtClean="0"/>
          </a:p>
          <a:p>
            <a:r>
              <a:rPr lang="en-GB" sz="1800" dirty="0" smtClean="0"/>
              <a:t>After </a:t>
            </a:r>
            <a:r>
              <a:rPr lang="en-GB" sz="1800" dirty="0"/>
              <a:t>convolution and pooling layers, the model transitions through fully connected layers and ends with a </a:t>
            </a:r>
            <a:r>
              <a:rPr lang="en-GB" sz="1800" dirty="0" err="1"/>
              <a:t>softmax</a:t>
            </a:r>
            <a:r>
              <a:rPr lang="en-GB" sz="1800" dirty="0"/>
              <a:t> classifier for multi-class prediction. </a:t>
            </a:r>
            <a:endParaRPr lang="en-GB" sz="1800" dirty="0" smtClean="0"/>
          </a:p>
          <a:p>
            <a:r>
              <a:rPr lang="en-GB" sz="1800" dirty="0" smtClean="0"/>
              <a:t>The </a:t>
            </a:r>
            <a:r>
              <a:rPr lang="en-GB" sz="1800" dirty="0"/>
              <a:t>model was trained on </a:t>
            </a:r>
            <a:r>
              <a:rPr lang="en-GB" sz="1800" dirty="0" err="1"/>
              <a:t>labeled</a:t>
            </a:r>
            <a:r>
              <a:rPr lang="en-GB" sz="1800" dirty="0"/>
              <a:t> datasets and optimized using the Adam optimizer with categorical cross-entropy as the loss function. </a:t>
            </a:r>
            <a:endParaRPr lang="en-GB" sz="1800" dirty="0" smtClean="0"/>
          </a:p>
          <a:p>
            <a:r>
              <a:rPr lang="en-GB" sz="1800" dirty="0" smtClean="0"/>
              <a:t>Once </a:t>
            </a:r>
            <a:r>
              <a:rPr lang="en-GB" sz="1800" dirty="0"/>
              <a:t>trained and evaluated with high performance metrics (over 91% accuracy), the model was saved as a </a:t>
            </a:r>
            <a:r>
              <a:rPr lang="en-GB" sz="1800" dirty="0" smtClean="0"/>
              <a:t>.h5 </a:t>
            </a:r>
            <a:r>
              <a:rPr lang="en-GB" sz="1800" dirty="0"/>
              <a:t>file and integrated directly into the Django </a:t>
            </a:r>
            <a:r>
              <a:rPr lang="en-GB" sz="1800" dirty="0" smtClean="0"/>
              <a:t>backend.</a:t>
            </a:r>
            <a:endParaRPr lang="en-US" sz="1800" dirty="0"/>
          </a:p>
        </p:txBody>
      </p:sp>
    </p:spTree>
    <p:extLst>
      <p:ext uri="{BB962C8B-B14F-4D97-AF65-F5344CB8AC3E}">
        <p14:creationId xmlns:p14="http://schemas.microsoft.com/office/powerpoint/2010/main" val="2087539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 Summary</a:t>
            </a:r>
            <a:endParaRPr lang="en-US" dirty="0"/>
          </a:p>
        </p:txBody>
      </p:sp>
      <p:sp>
        <p:nvSpPr>
          <p:cNvPr id="3" name="Text Placeholder 2"/>
          <p:cNvSpPr>
            <a:spLocks noGrp="1"/>
          </p:cNvSpPr>
          <p:nvPr>
            <p:ph type="body" idx="1"/>
          </p:nvPr>
        </p:nvSpPr>
        <p:spPr/>
        <p:txBody>
          <a:bodyPr/>
          <a:lstStyle/>
          <a:p>
            <a:r>
              <a:rPr lang="en-GB" sz="1800" dirty="0" smtClean="0"/>
              <a:t>The </a:t>
            </a:r>
            <a:r>
              <a:rPr lang="en-GB" sz="1800" dirty="0"/>
              <a:t>trained model was then saved as a.h5 </a:t>
            </a:r>
            <a:r>
              <a:rPr lang="en-GB" sz="1800" dirty="0" smtClean="0"/>
              <a:t>file </a:t>
            </a:r>
            <a:r>
              <a:rPr lang="en-GB" sz="1800" dirty="0"/>
              <a:t>and integrated into the Django backend by loading it with </a:t>
            </a:r>
            <a:r>
              <a:rPr lang="en-GB" sz="1800" dirty="0" err="1" smtClean="0"/>
              <a:t>tensorflow</a:t>
            </a:r>
            <a:r>
              <a:rPr lang="en-GB" sz="1800" dirty="0" smtClean="0"/>
              <a:t> </a:t>
            </a:r>
            <a:r>
              <a:rPr lang="en-GB" sz="1800" dirty="0"/>
              <a:t>for real-time </a:t>
            </a:r>
            <a:r>
              <a:rPr lang="en-GB" sz="1800" dirty="0" smtClean="0"/>
              <a:t>inference.</a:t>
            </a:r>
          </a:p>
          <a:p>
            <a:r>
              <a:rPr lang="en-GB" sz="1800" dirty="0"/>
              <a:t>T</a:t>
            </a:r>
            <a:r>
              <a:rPr lang="en-GB" sz="1800" dirty="0" smtClean="0"/>
              <a:t>he </a:t>
            </a:r>
            <a:r>
              <a:rPr lang="en-GB" sz="1800" dirty="0"/>
              <a:t>web </a:t>
            </a:r>
            <a:r>
              <a:rPr lang="en-GB" sz="1800" dirty="0" smtClean="0"/>
              <a:t>application </a:t>
            </a:r>
            <a:r>
              <a:rPr lang="en-GB" sz="1800" dirty="0"/>
              <a:t>frontend was developed using HTML, CSS, and </a:t>
            </a:r>
            <a:r>
              <a:rPr lang="en-GB" sz="1800" dirty="0" smtClean="0"/>
              <a:t>JavaScript </a:t>
            </a:r>
          </a:p>
          <a:p>
            <a:r>
              <a:rPr lang="en-GB" sz="1800" dirty="0" smtClean="0"/>
              <a:t>The </a:t>
            </a:r>
            <a:r>
              <a:rPr lang="en-GB" sz="1800" dirty="0"/>
              <a:t>backend handled user requests, file uploads, and predictions. Users can upload chest X-ray </a:t>
            </a:r>
            <a:r>
              <a:rPr lang="en-GB" sz="1800" dirty="0" smtClean="0"/>
              <a:t>or </a:t>
            </a:r>
            <a:r>
              <a:rPr lang="en-GB" sz="1800" dirty="0" err="1" smtClean="0"/>
              <a:t>ct</a:t>
            </a:r>
            <a:r>
              <a:rPr lang="en-GB" sz="1800" dirty="0" smtClean="0"/>
              <a:t>-scan images</a:t>
            </a:r>
            <a:r>
              <a:rPr lang="en-GB" sz="1800" dirty="0"/>
              <a:t>, which are processed through the </a:t>
            </a:r>
            <a:r>
              <a:rPr lang="en-GB" sz="1800" dirty="0" smtClean="0"/>
              <a:t>MCNN </a:t>
            </a:r>
            <a:r>
              <a:rPr lang="en-GB" sz="1800" dirty="0"/>
              <a:t>model to generate disease predictions displayed on the results page</a:t>
            </a:r>
            <a:r>
              <a:rPr lang="en-GB" sz="1800" dirty="0" smtClean="0"/>
              <a:t>.</a:t>
            </a:r>
          </a:p>
          <a:p>
            <a:r>
              <a:rPr lang="en-GB" sz="1800" dirty="0" smtClean="0"/>
              <a:t> </a:t>
            </a:r>
            <a:r>
              <a:rPr lang="en-GB" sz="1800" dirty="0"/>
              <a:t>The system includes separate dashboards and functionalities for patients, doctors, and admins. The integration was thoroughly tested to ensure smooth model inference, correct handling of image data, and reliable display of output. The final implementation delivers a complete end-to-end solution that combines AI-driven diagnosis with a responsive and accessible web interface</a:t>
            </a:r>
            <a:r>
              <a:rPr lang="en-GB" sz="1800" dirty="0" smtClean="0"/>
              <a:t>.</a:t>
            </a:r>
          </a:p>
          <a:p>
            <a:r>
              <a:rPr lang="en-GB" sz="1800" dirty="0"/>
              <a:t>This local integration enables fast, secure, and efficient AI-based lung disease detection without relying on external servers or </a:t>
            </a:r>
            <a:r>
              <a:rPr lang="en-GB" sz="1800" dirty="0" smtClean="0"/>
              <a:t>APIs.</a:t>
            </a:r>
            <a:endParaRPr lang="en-US" sz="1800" dirty="0"/>
          </a:p>
        </p:txBody>
      </p:sp>
    </p:spTree>
    <p:extLst>
      <p:ext uri="{BB962C8B-B14F-4D97-AF65-F5344CB8AC3E}">
        <p14:creationId xmlns:p14="http://schemas.microsoft.com/office/powerpoint/2010/main" val="1353241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C20C53-AA21-809A-BBD4-F324A6B80359}"/>
              </a:ext>
            </a:extLst>
          </p:cNvPr>
          <p:cNvSpPr>
            <a:spLocks noGrp="1"/>
          </p:cNvSpPr>
          <p:nvPr>
            <p:ph type="title"/>
          </p:nvPr>
        </p:nvSpPr>
        <p:spPr/>
        <p:txBody>
          <a:bodyPr/>
          <a:lstStyle/>
          <a:p>
            <a:r>
              <a:rPr lang="en-US" dirty="0" smtClean="0"/>
              <a:t>Experiments Summary</a:t>
            </a:r>
            <a:endParaRPr lang="aa-ET" dirty="0"/>
          </a:p>
        </p:txBody>
      </p:sp>
      <p:sp>
        <p:nvSpPr>
          <p:cNvPr id="3" name="Text Placeholder 2">
            <a:extLst>
              <a:ext uri="{FF2B5EF4-FFF2-40B4-BE49-F238E27FC236}">
                <a16:creationId xmlns:a16="http://schemas.microsoft.com/office/drawing/2014/main" xmlns="" id="{F013A843-62EA-E47E-8852-8A07452A5B24}"/>
              </a:ext>
            </a:extLst>
          </p:cNvPr>
          <p:cNvSpPr>
            <a:spLocks noGrp="1"/>
          </p:cNvSpPr>
          <p:nvPr>
            <p:ph type="body" idx="1"/>
          </p:nvPr>
        </p:nvSpPr>
        <p:spPr/>
        <p:txBody>
          <a:bodyPr/>
          <a:lstStyle/>
          <a:p>
            <a:pPr algn="just"/>
            <a:r>
              <a:rPr lang="en-GB" sz="1800" dirty="0"/>
              <a:t>During the experimentation phase, we evaluated multiple deep learning models on both single-dataset and combined-dataset </a:t>
            </a:r>
            <a:endParaRPr lang="en-GB" sz="1800" dirty="0" smtClean="0"/>
          </a:p>
          <a:p>
            <a:pPr algn="just"/>
            <a:r>
              <a:rPr lang="en-GB" sz="1800" dirty="0" smtClean="0"/>
              <a:t>These </a:t>
            </a:r>
            <a:r>
              <a:rPr lang="en-GB" sz="1800" dirty="0"/>
              <a:t>models showed moderate performance, typically achieving accuracies ranging between </a:t>
            </a:r>
            <a:r>
              <a:rPr lang="en-GB" sz="1800" b="1" dirty="0"/>
              <a:t>56% to </a:t>
            </a:r>
            <a:r>
              <a:rPr lang="en-GB" sz="1800" b="1" dirty="0" smtClean="0"/>
              <a:t>80%</a:t>
            </a:r>
            <a:r>
              <a:rPr lang="en-GB" sz="1800" dirty="0" smtClean="0"/>
              <a:t>, </a:t>
            </a:r>
            <a:r>
              <a:rPr lang="en-GB" sz="1800" dirty="0"/>
              <a:t>such as </a:t>
            </a:r>
            <a:r>
              <a:rPr lang="en-GB" sz="1800" b="1" dirty="0"/>
              <a:t>VGG16, ResNet50, and </a:t>
            </a:r>
            <a:r>
              <a:rPr lang="en-GB" sz="1800" b="1" dirty="0" err="1" smtClean="0"/>
              <a:t>MobileNet</a:t>
            </a:r>
            <a:r>
              <a:rPr lang="en-GB" sz="1800" dirty="0" smtClean="0"/>
              <a:t>, </a:t>
            </a:r>
            <a:r>
              <a:rPr lang="en-GB" sz="1800" b="1" dirty="0" err="1" smtClean="0"/>
              <a:t>DensNet</a:t>
            </a:r>
            <a:r>
              <a:rPr lang="en-GB" sz="1800" b="1" dirty="0" smtClean="0"/>
              <a:t>, Inception V3 </a:t>
            </a:r>
            <a:r>
              <a:rPr lang="en-GB" sz="1800" dirty="0" smtClean="0"/>
              <a:t>which </a:t>
            </a:r>
            <a:r>
              <a:rPr lang="en-GB" sz="1800" dirty="0"/>
              <a:t>were fine-tuned for our classification task. Although they performed better than standard CNNs, their accuracy remained below expectations—especially when trained on combined datasets. </a:t>
            </a:r>
            <a:endParaRPr lang="en-GB" sz="1800" dirty="0" smtClean="0"/>
          </a:p>
          <a:p>
            <a:endParaRPr lang="aa-ET" sz="1800" dirty="0"/>
          </a:p>
        </p:txBody>
      </p:sp>
    </p:spTree>
    <p:extLst>
      <p:ext uri="{BB962C8B-B14F-4D97-AF65-F5344CB8AC3E}">
        <p14:creationId xmlns:p14="http://schemas.microsoft.com/office/powerpoint/2010/main" val="2853398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r>
              <a:rPr lang="en-US" dirty="0"/>
              <a:t>Summary</a:t>
            </a:r>
          </a:p>
        </p:txBody>
      </p:sp>
      <p:sp>
        <p:nvSpPr>
          <p:cNvPr id="3" name="Text Placeholder 2"/>
          <p:cNvSpPr>
            <a:spLocks noGrp="1"/>
          </p:cNvSpPr>
          <p:nvPr>
            <p:ph type="body" idx="1"/>
          </p:nvPr>
        </p:nvSpPr>
        <p:spPr/>
        <p:txBody>
          <a:bodyPr/>
          <a:lstStyle/>
          <a:p>
            <a:r>
              <a:rPr lang="en-GB" sz="1800" dirty="0" smtClean="0"/>
              <a:t>We </a:t>
            </a:r>
            <a:r>
              <a:rPr lang="en-GB" sz="1800" dirty="0"/>
              <a:t>developed and trained a </a:t>
            </a:r>
            <a:r>
              <a:rPr lang="en-GB" sz="1800" b="1" dirty="0"/>
              <a:t>Multiscale Convolutional Neural Network (</a:t>
            </a:r>
            <a:r>
              <a:rPr lang="en-GB" sz="1800" b="1" dirty="0" smtClean="0"/>
              <a:t>MCNN</a:t>
            </a:r>
            <a:r>
              <a:rPr lang="en-GB" sz="1800" b="1" dirty="0"/>
              <a:t>)</a:t>
            </a:r>
            <a:r>
              <a:rPr lang="en-GB" sz="1800" dirty="0"/>
              <a:t>. </a:t>
            </a:r>
            <a:endParaRPr lang="en-GB" sz="1800" dirty="0" smtClean="0"/>
          </a:p>
          <a:p>
            <a:r>
              <a:rPr lang="en-GB" sz="1800" dirty="0" smtClean="0"/>
              <a:t>By </a:t>
            </a:r>
            <a:r>
              <a:rPr lang="en-GB" sz="1800" dirty="0"/>
              <a:t>leveraging multiple convolutional layers with varying kernel sizes, </a:t>
            </a:r>
            <a:r>
              <a:rPr lang="en-GB" sz="1800" dirty="0" smtClean="0"/>
              <a:t>MCNN </a:t>
            </a:r>
            <a:r>
              <a:rPr lang="en-GB" sz="1800" dirty="0"/>
              <a:t>was able to extract both local and global features effectively. </a:t>
            </a:r>
            <a:endParaRPr lang="en-GB" sz="1800" dirty="0" smtClean="0"/>
          </a:p>
          <a:p>
            <a:r>
              <a:rPr lang="en-GB" sz="1800" dirty="0" smtClean="0"/>
              <a:t>When </a:t>
            </a:r>
            <a:r>
              <a:rPr lang="en-GB" sz="1800" dirty="0"/>
              <a:t>trained on the combined dataset, our </a:t>
            </a:r>
            <a:r>
              <a:rPr lang="en-GB" sz="1800" dirty="0" smtClean="0"/>
              <a:t>MCNN </a:t>
            </a:r>
            <a:r>
              <a:rPr lang="en-GB" sz="1800" dirty="0"/>
              <a:t>model achieved a significantly higher accuracy of </a:t>
            </a:r>
            <a:r>
              <a:rPr lang="en-GB" sz="1800" b="1" dirty="0"/>
              <a:t>over 91%</a:t>
            </a:r>
            <a:r>
              <a:rPr lang="en-GB" sz="1800" dirty="0"/>
              <a:t>, outperforming all previously tested models. </a:t>
            </a:r>
            <a:endParaRPr lang="en-GB" sz="1800" dirty="0" smtClean="0"/>
          </a:p>
          <a:p>
            <a:r>
              <a:rPr lang="en-GB" sz="1800" dirty="0" smtClean="0"/>
              <a:t>This </a:t>
            </a:r>
            <a:r>
              <a:rPr lang="en-GB" sz="1800" dirty="0"/>
              <a:t>confirmed the effectiveness of multiscale feature extraction in improving classification performance across </a:t>
            </a:r>
            <a:r>
              <a:rPr lang="en-US" sz="1800" b="1" dirty="0" err="1"/>
              <a:t>CT_XRAY_Combine</a:t>
            </a:r>
            <a:r>
              <a:rPr lang="en-US" sz="1800" b="1" dirty="0"/>
              <a:t> dataset</a:t>
            </a:r>
            <a:r>
              <a:rPr lang="en-US" sz="1800" dirty="0"/>
              <a:t>.</a:t>
            </a:r>
            <a:endParaRPr lang="en-US" sz="1800" dirty="0">
              <a:effectLst/>
            </a:endParaRPr>
          </a:p>
        </p:txBody>
      </p:sp>
    </p:spTree>
    <p:extLst>
      <p:ext uri="{BB962C8B-B14F-4D97-AF65-F5344CB8AC3E}">
        <p14:creationId xmlns:p14="http://schemas.microsoft.com/office/powerpoint/2010/main" val="321813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Evaluation metrics</a:t>
            </a:r>
          </a:p>
        </p:txBody>
      </p:sp>
      <p:sp>
        <p:nvSpPr>
          <p:cNvPr id="3" name="Content Placeholder 2"/>
          <p:cNvSpPr>
            <a:spLocks noGrp="1"/>
          </p:cNvSpPr>
          <p:nvPr>
            <p:ph idx="1"/>
          </p:nvPr>
        </p:nvSpPr>
        <p:spPr/>
        <p:txBody>
          <a:bodyPr/>
          <a:lstStyle/>
          <a:p>
            <a:pPr marL="114300" indent="0">
              <a:buNone/>
            </a:pPr>
            <a:r>
              <a:rPr lang="en-GB" sz="1800" b="1" dirty="0"/>
              <a:t>Performance metrics for each class</a:t>
            </a:r>
          </a:p>
          <a:p>
            <a:endParaRPr lang="en-GB" dirty="0"/>
          </a:p>
          <a:p>
            <a:endParaRPr lang="en-GB" dirty="0"/>
          </a:p>
          <a:p>
            <a:endParaRPr lang="en-GB" dirty="0"/>
          </a:p>
          <a:p>
            <a:endParaRPr lang="en-GB" dirty="0"/>
          </a:p>
          <a:p>
            <a:pPr marL="114300" indent="0">
              <a:buNone/>
            </a:pPr>
            <a:endParaRPr lang="en-GB" dirty="0"/>
          </a:p>
          <a:p>
            <a:endParaRPr lang="en-GB" sz="1800" dirty="0"/>
          </a:p>
        </p:txBody>
      </p:sp>
      <p:pic>
        <p:nvPicPr>
          <p:cNvPr id="7" name="Picture 6"/>
          <p:cNvPicPr>
            <a:picLocks noChangeAspect="1"/>
          </p:cNvPicPr>
          <p:nvPr/>
        </p:nvPicPr>
        <p:blipFill>
          <a:blip r:embed="rId2"/>
          <a:stretch>
            <a:fillRect/>
          </a:stretch>
        </p:blipFill>
        <p:spPr>
          <a:xfrm>
            <a:off x="2652698" y="2035406"/>
            <a:ext cx="5361885" cy="2787188"/>
          </a:xfrm>
          <a:prstGeom prst="rect">
            <a:avLst/>
          </a:prstGeom>
        </p:spPr>
      </p:pic>
    </p:spTree>
    <p:extLst>
      <p:ext uri="{BB962C8B-B14F-4D97-AF65-F5344CB8AC3E}">
        <p14:creationId xmlns:p14="http://schemas.microsoft.com/office/powerpoint/2010/main" val="3822380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mn-lt"/>
              </a:rPr>
              <a:t>Model training and evaluation</a:t>
            </a:r>
          </a:p>
        </p:txBody>
      </p:sp>
      <p:sp>
        <p:nvSpPr>
          <p:cNvPr id="3" name="Content Placeholder 2"/>
          <p:cNvSpPr>
            <a:spLocks noGrp="1"/>
          </p:cNvSpPr>
          <p:nvPr>
            <p:ph idx="1"/>
          </p:nvPr>
        </p:nvSpPr>
        <p:spPr/>
        <p:txBody>
          <a:bodyPr>
            <a:normAutofit/>
          </a:bodyPr>
          <a:lstStyle/>
          <a:p>
            <a:pPr algn="just"/>
            <a:r>
              <a:rPr lang="en-GB" sz="1800" dirty="0"/>
              <a:t>In our Project, we  use COLAB to train and evaluate the proposed </a:t>
            </a:r>
            <a:r>
              <a:rPr lang="en-GB" sz="1800" dirty="0" smtClean="0"/>
              <a:t>MCNN</a:t>
            </a:r>
            <a:r>
              <a:rPr lang="en-GB" sz="1800" dirty="0"/>
              <a:t>, for medical image classification tasks. </a:t>
            </a:r>
          </a:p>
          <a:p>
            <a:pPr algn="just"/>
            <a:r>
              <a:rPr lang="en-GB" sz="1800" dirty="0"/>
              <a:t>We configured the training parameters of various CNN models, including </a:t>
            </a:r>
            <a:r>
              <a:rPr lang="en-GB" sz="1800" dirty="0"/>
              <a:t>MCNN with </a:t>
            </a:r>
            <a:r>
              <a:rPr lang="en-GB" sz="1800" dirty="0"/>
              <a:t>a focus on balancing computational efficiency and learning stability. </a:t>
            </a:r>
          </a:p>
          <a:p>
            <a:pPr algn="just"/>
            <a:r>
              <a:rPr lang="en-GB" sz="1800" b="1" dirty="0"/>
              <a:t>A batch </a:t>
            </a:r>
            <a:r>
              <a:rPr lang="en-GB" sz="1800" b="1" dirty="0" smtClean="0"/>
              <a:t>size </a:t>
            </a:r>
            <a:r>
              <a:rPr lang="en-GB" sz="1800" b="1" dirty="0"/>
              <a:t>of 32 </a:t>
            </a:r>
            <a:r>
              <a:rPr lang="en-GB" sz="1800" dirty="0"/>
              <a:t>and the </a:t>
            </a:r>
            <a:r>
              <a:rPr lang="en-GB" sz="1800" b="1" dirty="0"/>
              <a:t>Adam optimizer </a:t>
            </a:r>
            <a:r>
              <a:rPr lang="en-GB" sz="1800" dirty="0"/>
              <a:t>were selected for their effectiveness in adaptive learning rate adjustments. </a:t>
            </a:r>
          </a:p>
          <a:p>
            <a:pPr algn="just"/>
            <a:r>
              <a:rPr lang="en-GB" sz="1800" dirty="0"/>
              <a:t>The training was set for 60 epochs to allow adequate learning time, and we employed a strategy to monitor and save the best model weights based on performance improvements on the validation set.</a:t>
            </a:r>
          </a:p>
          <a:p>
            <a:pPr algn="just"/>
            <a:r>
              <a:rPr lang="en-GB" sz="1800" dirty="0"/>
              <a:t>This approach ensured that we retained the optimal weights, capturing the peak performance of our model. </a:t>
            </a:r>
          </a:p>
          <a:p>
            <a:pPr algn="just"/>
            <a:r>
              <a:rPr lang="en-GB" sz="1800" dirty="0"/>
              <a:t>In the final evaluation and testing phase, these saved weights were utilized for the assessment of the MCNN models </a:t>
            </a:r>
            <a:r>
              <a:rPr lang="en-GB" sz="1800" dirty="0" smtClean="0"/>
              <a:t>&amp; save .h5 file.</a:t>
            </a:r>
            <a:endParaRPr lang="en-US" sz="1800" dirty="0"/>
          </a:p>
        </p:txBody>
      </p:sp>
    </p:spTree>
    <p:extLst>
      <p:ext uri="{BB962C8B-B14F-4D97-AF65-F5344CB8AC3E}">
        <p14:creationId xmlns:p14="http://schemas.microsoft.com/office/powerpoint/2010/main" val="2669415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457200" y="279399"/>
            <a:ext cx="8229600" cy="1143000"/>
          </a:xfrm>
          <a:prstGeom prst="rect">
            <a:avLst/>
          </a:prstGeom>
          <a:noFill/>
          <a:ln>
            <a:noFill/>
          </a:ln>
        </p:spPr>
        <p:txBody>
          <a:bodyPr spcFirstLastPara="1" wrap="square" lIns="91425" tIns="45700" rIns="91425" bIns="45700" anchor="ctr" anchorCtr="0">
            <a:noAutofit/>
          </a:bodyPr>
          <a:lstStyle/>
          <a:p>
            <a:pPr lvl="0"/>
            <a:r>
              <a:rPr lang="en-US" dirty="0"/>
              <a:t>Quantitative </a:t>
            </a:r>
            <a:r>
              <a:rPr lang="en-US" dirty="0" smtClean="0"/>
              <a:t>Result</a:t>
            </a:r>
            <a:endParaRPr dirty="0"/>
          </a:p>
        </p:txBody>
      </p:sp>
      <p:pic>
        <p:nvPicPr>
          <p:cNvPr id="4" name="Picture 3"/>
          <p:cNvPicPr>
            <a:picLocks noChangeAspect="1"/>
          </p:cNvPicPr>
          <p:nvPr/>
        </p:nvPicPr>
        <p:blipFill>
          <a:blip r:embed="rId3"/>
          <a:stretch>
            <a:fillRect/>
          </a:stretch>
        </p:blipFill>
        <p:spPr>
          <a:xfrm>
            <a:off x="58479" y="1505267"/>
            <a:ext cx="9027042" cy="3592286"/>
          </a:xfrm>
          <a:prstGeom prst="rect">
            <a:avLst/>
          </a:prstGeom>
        </p:spPr>
      </p:pic>
      <p:sp>
        <p:nvSpPr>
          <p:cNvPr id="6" name="TextBox 5">
            <a:extLst>
              <a:ext uri="{FF2B5EF4-FFF2-40B4-BE49-F238E27FC236}">
                <a16:creationId xmlns:a16="http://schemas.microsoft.com/office/drawing/2014/main" xmlns="" id="{78FC008C-E739-D65D-995D-9FEB005E9D0C}"/>
              </a:ext>
            </a:extLst>
          </p:cNvPr>
          <p:cNvSpPr txBox="1"/>
          <p:nvPr/>
        </p:nvSpPr>
        <p:spPr>
          <a:xfrm>
            <a:off x="3403334" y="5234852"/>
            <a:ext cx="2954020" cy="255839"/>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a:t>
            </a:r>
            <a:r>
              <a:rPr lang="en-US" sz="1600" b="1" dirty="0" smtClean="0">
                <a:latin typeface="Times New Roman" panose="02020603050405020304" pitchFamily="18" charset="0"/>
                <a:ea typeface="SimSun" panose="02010600030101010101" pitchFamily="2" charset="-122"/>
              </a:rPr>
              <a:t>17</a:t>
            </a:r>
            <a:r>
              <a:rPr lang="en-US" sz="1600" b="1" dirty="0" smtClean="0">
                <a:latin typeface="Times New Roman" panose="02020603050405020304" pitchFamily="18" charset="0"/>
                <a:ea typeface="SimSun" panose="02010600030101010101" pitchFamily="2" charset="-122"/>
              </a:rPr>
              <a:t>. </a:t>
            </a:r>
            <a:r>
              <a:rPr lang="en-US" sz="1600" dirty="0" smtClean="0">
                <a:latin typeface="Times New Roman" panose="02020603050405020304" pitchFamily="18" charset="0"/>
                <a:ea typeface="SimSun" panose="02010600030101010101" pitchFamily="2" charset="-122"/>
              </a:rPr>
              <a:t>Quantitative Result</a:t>
            </a:r>
            <a:r>
              <a:rPr lang="en-US" sz="1600" b="1" dirty="0" smtClean="0">
                <a:latin typeface="Times New Roman" panose="02020603050405020304" pitchFamily="18" charset="0"/>
                <a:ea typeface="SimSun" panose="02010600030101010101" pitchFamily="2" charset="-122"/>
              </a:rPr>
              <a:t> </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503106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lvl="0"/>
            <a:r>
              <a:rPr lang="en-US" dirty="0" smtClean="0"/>
              <a:t>Confusion Matrix</a:t>
            </a:r>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014" y="1282221"/>
            <a:ext cx="7697972" cy="4236078"/>
          </a:xfrm>
          <a:prstGeom prst="rect">
            <a:avLst/>
          </a:prstGeom>
        </p:spPr>
      </p:pic>
      <p:sp>
        <p:nvSpPr>
          <p:cNvPr id="8" name="TextBox 7">
            <a:extLst>
              <a:ext uri="{FF2B5EF4-FFF2-40B4-BE49-F238E27FC236}">
                <a16:creationId xmlns:a16="http://schemas.microsoft.com/office/drawing/2014/main" xmlns="" id="{78FC008C-E739-D65D-995D-9FEB005E9D0C}"/>
              </a:ext>
            </a:extLst>
          </p:cNvPr>
          <p:cNvSpPr txBox="1"/>
          <p:nvPr/>
        </p:nvSpPr>
        <p:spPr>
          <a:xfrm>
            <a:off x="3573455" y="5560831"/>
            <a:ext cx="2954020" cy="255839"/>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a:t>
            </a:r>
            <a:r>
              <a:rPr lang="en-US" sz="1600" b="1" dirty="0" smtClean="0">
                <a:latin typeface="Times New Roman" panose="02020603050405020304" pitchFamily="18" charset="0"/>
                <a:ea typeface="SimSun" panose="02010600030101010101" pitchFamily="2" charset="-122"/>
              </a:rPr>
              <a:t>18</a:t>
            </a:r>
            <a:r>
              <a:rPr lang="en-US" sz="1600" b="1" dirty="0" smtClean="0">
                <a:latin typeface="Times New Roman" panose="02020603050405020304" pitchFamily="18" charset="0"/>
                <a:ea typeface="SimSun" panose="02010600030101010101" pitchFamily="2" charset="-122"/>
              </a:rPr>
              <a:t>. </a:t>
            </a:r>
            <a:r>
              <a:rPr lang="en-US" sz="1600" dirty="0" smtClean="0">
                <a:latin typeface="Times New Roman" panose="02020603050405020304" pitchFamily="18" charset="0"/>
                <a:ea typeface="SimSun" panose="02010600030101010101" pitchFamily="2" charset="-122"/>
              </a:rPr>
              <a:t>Confusion Matrix</a:t>
            </a:r>
            <a:r>
              <a:rPr lang="en-US" sz="1600" b="1" dirty="0" smtClean="0">
                <a:latin typeface="Times New Roman" panose="02020603050405020304" pitchFamily="18" charset="0"/>
                <a:ea typeface="SimSun" panose="02010600030101010101" pitchFamily="2" charset="-122"/>
              </a:rPr>
              <a:t> </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301874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BACKGROUND AND INTRODUCTION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lvl="0"/>
            <a:r>
              <a:rPr lang="en-US" dirty="0">
                <a:latin typeface="Calibri" panose="020F0502020204030204" pitchFamily="34" charset="0"/>
                <a:ea typeface="Calibri" panose="020F0502020204030204" pitchFamily="34" charset="0"/>
                <a:cs typeface="Calibri" panose="020F0502020204030204" pitchFamily="34" charset="0"/>
              </a:rPr>
              <a:t>Comparative </a:t>
            </a:r>
            <a:r>
              <a:rPr lang="en-US" dirty="0" smtClean="0">
                <a:latin typeface="Calibri" panose="020F0502020204030204" pitchFamily="34" charset="0"/>
                <a:ea typeface="Calibri" panose="020F0502020204030204" pitchFamily="34" charset="0"/>
                <a:cs typeface="Calibri" panose="020F0502020204030204" pitchFamily="34" charset="0"/>
              </a:rPr>
              <a:t>Analysis</a:t>
            </a:r>
            <a:endParaRPr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26A9AEEB-C27C-1788-85FF-8313A25A3889}"/>
              </a:ext>
            </a:extLst>
          </p:cNvPr>
          <p:cNvSpPr txBox="1"/>
          <p:nvPr/>
        </p:nvSpPr>
        <p:spPr>
          <a:xfrm>
            <a:off x="457200" y="1417638"/>
            <a:ext cx="8229600" cy="923330"/>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cs typeface="Calibri" panose="020F0502020204030204" pitchFamily="34" charset="0"/>
              </a:rPr>
              <a:t>Comparative Analysis of Different CNN architecture for Lung Diseases On </a:t>
            </a:r>
            <a:r>
              <a:rPr lang="en-US" sz="1800" b="1" dirty="0" err="1"/>
              <a:t>CT_XRAY_Combine</a:t>
            </a:r>
            <a:r>
              <a:rPr lang="en-US" sz="1800" b="1" dirty="0"/>
              <a:t> </a:t>
            </a:r>
            <a:r>
              <a:rPr lang="en-US" sz="1800" b="1" dirty="0" smtClean="0"/>
              <a:t>dataset</a:t>
            </a:r>
            <a:r>
              <a:rPr lang="en-US" sz="1800" dirty="0"/>
              <a:t>.</a:t>
            </a:r>
            <a:endParaRPr lang="en-US" sz="1800" dirty="0"/>
          </a:p>
          <a:p>
            <a:pPr algn="just"/>
            <a:endParaRPr lang="en-US" sz="1800" dirty="0">
              <a:latin typeface="Calibri" panose="020F0502020204030204" pitchFamily="34" charset="0"/>
              <a:cs typeface="Calibri" panose="020F050202020403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624327503"/>
              </p:ext>
            </p:extLst>
          </p:nvPr>
        </p:nvGraphicFramePr>
        <p:xfrm>
          <a:off x="457200" y="2560638"/>
          <a:ext cx="8089898" cy="2771506"/>
        </p:xfrm>
        <a:graphic>
          <a:graphicData uri="http://schemas.openxmlformats.org/drawingml/2006/table">
            <a:tbl>
              <a:tblPr firstRow="1" firstCol="1" lastRow="1" lastCol="1" bandRow="1" bandCol="1">
                <a:tableStyleId>{5C22544A-7EE6-4342-B048-85BDC9FD1C3A}</a:tableStyleId>
              </a:tblPr>
              <a:tblGrid>
                <a:gridCol w="1617043">
                  <a:extLst>
                    <a:ext uri="{9D8B030D-6E8A-4147-A177-3AD203B41FA5}">
                      <a16:colId xmlns:a16="http://schemas.microsoft.com/office/drawing/2014/main" xmlns="" val="20000"/>
                    </a:ext>
                  </a:extLst>
                </a:gridCol>
                <a:gridCol w="1601751">
                  <a:extLst>
                    <a:ext uri="{9D8B030D-6E8A-4147-A177-3AD203B41FA5}">
                      <a16:colId xmlns:a16="http://schemas.microsoft.com/office/drawing/2014/main" xmlns="" val="20001"/>
                    </a:ext>
                  </a:extLst>
                </a:gridCol>
                <a:gridCol w="1634209">
                  <a:extLst>
                    <a:ext uri="{9D8B030D-6E8A-4147-A177-3AD203B41FA5}">
                      <a16:colId xmlns:a16="http://schemas.microsoft.com/office/drawing/2014/main" xmlns="" val="20002"/>
                    </a:ext>
                  </a:extLst>
                </a:gridCol>
                <a:gridCol w="1617980">
                  <a:extLst>
                    <a:ext uri="{9D8B030D-6E8A-4147-A177-3AD203B41FA5}">
                      <a16:colId xmlns:a16="http://schemas.microsoft.com/office/drawing/2014/main" xmlns="" val="20003"/>
                    </a:ext>
                  </a:extLst>
                </a:gridCol>
                <a:gridCol w="1618915">
                  <a:extLst>
                    <a:ext uri="{9D8B030D-6E8A-4147-A177-3AD203B41FA5}">
                      <a16:colId xmlns:a16="http://schemas.microsoft.com/office/drawing/2014/main" xmlns="" val="20004"/>
                    </a:ext>
                  </a:extLst>
                </a:gridCol>
              </a:tblGrid>
              <a:tr h="458393">
                <a:tc>
                  <a:txBody>
                    <a:bodyPr/>
                    <a:lstStyle/>
                    <a:p>
                      <a:pPr marL="67945" marR="0" algn="ctr">
                        <a:lnSpc>
                          <a:spcPts val="1375"/>
                        </a:lnSpc>
                        <a:spcBef>
                          <a:spcPts val="0"/>
                        </a:spcBef>
                        <a:spcAft>
                          <a:spcPts val="0"/>
                        </a:spcAft>
                      </a:pPr>
                      <a:r>
                        <a:rPr lang="en-US" sz="1200" kern="100" spc="-10" dirty="0">
                          <a:effectLst/>
                          <a:latin typeface="Calibri" panose="020F0502020204030204" pitchFamily="34" charset="0"/>
                          <a:cs typeface="Calibri" panose="020F0502020204030204" pitchFamily="34" charset="0"/>
                        </a:rPr>
                        <a:t>Model</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US" sz="1200" kern="100">
                          <a:effectLst/>
                          <a:latin typeface="Calibri" panose="020F0502020204030204" pitchFamily="34" charset="0"/>
                          <a:cs typeface="Calibri" panose="020F0502020204030204" pitchFamily="34" charset="0"/>
                        </a:rPr>
                        <a:t>Accuracy</a:t>
                      </a:r>
                      <a:r>
                        <a:rPr lang="en-US" sz="1200" kern="100" spc="-15">
                          <a:effectLst/>
                          <a:latin typeface="Calibri" panose="020F0502020204030204" pitchFamily="34" charset="0"/>
                          <a:cs typeface="Calibri" panose="020F0502020204030204" pitchFamily="34" charset="0"/>
                        </a:rPr>
                        <a:t> </a:t>
                      </a:r>
                      <a:r>
                        <a:rPr lang="en-US" sz="1200" kern="100" spc="-25">
                          <a:effectLst/>
                          <a:latin typeface="Calibri" panose="020F0502020204030204" pitchFamily="34" charset="0"/>
                          <a:cs typeface="Calibri" panose="020F0502020204030204" pitchFamily="34" charset="0"/>
                        </a:rPr>
                        <a:t>(%)</a:t>
                      </a:r>
                      <a:endParaRPr lang="en-US" sz="1100" kern="1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US" sz="1200" kern="100" spc="-10">
                          <a:effectLst/>
                          <a:latin typeface="Calibri" panose="020F0502020204030204" pitchFamily="34" charset="0"/>
                          <a:cs typeface="Calibri" panose="020F0502020204030204" pitchFamily="34" charset="0"/>
                        </a:rPr>
                        <a:t>Precision</a:t>
                      </a:r>
                      <a:endParaRPr lang="en-US" sz="1100" kern="1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310" marR="0" algn="ctr">
                        <a:lnSpc>
                          <a:spcPts val="1375"/>
                        </a:lnSpc>
                        <a:spcBef>
                          <a:spcPts val="0"/>
                        </a:spcBef>
                        <a:spcAft>
                          <a:spcPts val="0"/>
                        </a:spcAft>
                      </a:pPr>
                      <a:r>
                        <a:rPr lang="en-US" sz="1200" kern="100" spc="-10">
                          <a:effectLst/>
                          <a:latin typeface="Calibri" panose="020F0502020204030204" pitchFamily="34" charset="0"/>
                          <a:cs typeface="Calibri" panose="020F0502020204030204" pitchFamily="34" charset="0"/>
                        </a:rPr>
                        <a:t>Recall</a:t>
                      </a:r>
                      <a:endParaRPr lang="en-US" sz="1100" kern="1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6675" marR="0" algn="ctr">
                        <a:lnSpc>
                          <a:spcPts val="1375"/>
                        </a:lnSpc>
                        <a:spcBef>
                          <a:spcPts val="0"/>
                        </a:spcBef>
                        <a:spcAft>
                          <a:spcPts val="0"/>
                        </a:spcAft>
                      </a:pPr>
                      <a:r>
                        <a:rPr lang="en-US" sz="1200" kern="100" spc="-10">
                          <a:effectLst/>
                          <a:latin typeface="Calibri" panose="020F0502020204030204" pitchFamily="34" charset="0"/>
                          <a:cs typeface="Calibri" panose="020F0502020204030204" pitchFamily="34" charset="0"/>
                        </a:rPr>
                        <a:t>F1-Score</a:t>
                      </a:r>
                      <a:endParaRPr lang="en-US" sz="1100" kern="10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xmlns="" val="10000"/>
                  </a:ext>
                </a:extLst>
              </a:tr>
              <a:tr h="456621">
                <a:tc>
                  <a:txBody>
                    <a:bodyPr/>
                    <a:lstStyle/>
                    <a:p>
                      <a:pPr marL="67945" marR="0" algn="ctr">
                        <a:lnSpc>
                          <a:spcPts val="1375"/>
                        </a:lnSpc>
                        <a:spcBef>
                          <a:spcPts val="0"/>
                        </a:spcBef>
                        <a:spcAft>
                          <a:spcPts val="0"/>
                        </a:spcAft>
                      </a:pPr>
                      <a:r>
                        <a:rPr lang="en-US" sz="1200" kern="100" spc="-10" dirty="0">
                          <a:effectLst/>
                          <a:latin typeface="Calibri" panose="020F0502020204030204" pitchFamily="34" charset="0"/>
                          <a:cs typeface="Calibri" panose="020F0502020204030204" pitchFamily="34" charset="0"/>
                        </a:rPr>
                        <a:t>VGG16 </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GB" sz="1200" kern="100" spc="-10" dirty="0" smtClean="0">
                          <a:effectLst/>
                          <a:latin typeface="Calibri" panose="020F0502020204030204" pitchFamily="34" charset="0"/>
                          <a:ea typeface="+mn-ea"/>
                          <a:cs typeface="Calibri" panose="020F0502020204030204" pitchFamily="34" charset="0"/>
                        </a:rPr>
                        <a:t>78.651</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GB" sz="1200" kern="100" spc="-10" dirty="0" smtClean="0">
                          <a:effectLst/>
                          <a:latin typeface="Calibri" panose="020F0502020204030204" pitchFamily="34" charset="0"/>
                          <a:ea typeface="+mn-ea"/>
                          <a:cs typeface="Calibri" panose="020F0502020204030204" pitchFamily="34" charset="0"/>
                        </a:rPr>
                        <a:t>79.542</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310" marR="0" algn="ctr">
                        <a:lnSpc>
                          <a:spcPts val="1375"/>
                        </a:lnSpc>
                        <a:spcBef>
                          <a:spcPts val="0"/>
                        </a:spcBef>
                        <a:spcAft>
                          <a:spcPts val="0"/>
                        </a:spcAft>
                      </a:pPr>
                      <a:r>
                        <a:rPr lang="en-GB" sz="1200" kern="100" spc="-10" dirty="0" smtClean="0">
                          <a:effectLst/>
                          <a:latin typeface="Calibri" panose="020F0502020204030204" pitchFamily="34" charset="0"/>
                          <a:ea typeface="+mn-ea"/>
                          <a:cs typeface="Calibri" panose="020F0502020204030204" pitchFamily="34" charset="0"/>
                        </a:rPr>
                        <a:t>78.651</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6675" marR="0" algn="ctr">
                        <a:lnSpc>
                          <a:spcPts val="1375"/>
                        </a:lnSpc>
                        <a:spcBef>
                          <a:spcPts val="0"/>
                        </a:spcBef>
                        <a:spcAft>
                          <a:spcPts val="0"/>
                        </a:spcAft>
                      </a:pPr>
                      <a:r>
                        <a:rPr lang="en-GB" sz="1200" kern="100" spc="-10" dirty="0" smtClean="0">
                          <a:effectLst/>
                          <a:latin typeface="Calibri" panose="020F0502020204030204" pitchFamily="34" charset="0"/>
                          <a:ea typeface="+mn-ea"/>
                          <a:cs typeface="Calibri" panose="020F0502020204030204" pitchFamily="34" charset="0"/>
                        </a:rPr>
                        <a:t>79.534</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xmlns="" val="10001"/>
                  </a:ext>
                </a:extLst>
              </a:tr>
              <a:tr h="496520">
                <a:tc>
                  <a:txBody>
                    <a:bodyPr/>
                    <a:lstStyle/>
                    <a:p>
                      <a:pPr marL="67945" marR="0" algn="ctr">
                        <a:lnSpc>
                          <a:spcPts val="1375"/>
                        </a:lnSpc>
                        <a:spcBef>
                          <a:spcPts val="0"/>
                        </a:spcBef>
                        <a:spcAft>
                          <a:spcPts val="0"/>
                        </a:spcAft>
                      </a:pPr>
                      <a:r>
                        <a:rPr lang="en-US" sz="1200" kern="100" spc="-10" dirty="0">
                          <a:effectLst/>
                          <a:latin typeface="Calibri" panose="020F0502020204030204" pitchFamily="34" charset="0"/>
                          <a:cs typeface="Calibri" panose="020F0502020204030204" pitchFamily="34" charset="0"/>
                        </a:rPr>
                        <a:t>InceptionV3 </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GB" sz="1200" kern="100" spc="-10" dirty="0" smtClean="0">
                          <a:effectLst/>
                          <a:latin typeface="Calibri" panose="020F0502020204030204" pitchFamily="34" charset="0"/>
                          <a:ea typeface="+mn-ea"/>
                          <a:cs typeface="Calibri" panose="020F0502020204030204" pitchFamily="34" charset="0"/>
                        </a:rPr>
                        <a:t>77.627</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GB" sz="1200" kern="100" spc="-10" dirty="0" smtClean="0">
                          <a:effectLst/>
                          <a:latin typeface="Calibri" panose="020F0502020204030204" pitchFamily="34" charset="0"/>
                          <a:ea typeface="+mn-ea"/>
                          <a:cs typeface="Calibri" panose="020F0502020204030204" pitchFamily="34" charset="0"/>
                        </a:rPr>
                        <a:t>84.609</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310" marR="0" algn="ctr">
                        <a:lnSpc>
                          <a:spcPts val="1375"/>
                        </a:lnSpc>
                        <a:spcBef>
                          <a:spcPts val="0"/>
                        </a:spcBef>
                        <a:spcAft>
                          <a:spcPts val="0"/>
                        </a:spcAft>
                      </a:pPr>
                      <a:r>
                        <a:rPr lang="en-US" sz="1200" kern="100" spc="-10" dirty="0" smtClean="0">
                          <a:effectLst/>
                          <a:latin typeface="Calibri" panose="020F0502020204030204" pitchFamily="34" charset="0"/>
                          <a:cs typeface="Calibri" panose="020F0502020204030204" pitchFamily="34" charset="0"/>
                        </a:rPr>
                        <a:t>77.627</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6675" marR="0" algn="ctr">
                        <a:lnSpc>
                          <a:spcPts val="1375"/>
                        </a:lnSpc>
                        <a:spcBef>
                          <a:spcPts val="0"/>
                        </a:spcBef>
                        <a:spcAft>
                          <a:spcPts val="0"/>
                        </a:spcAft>
                      </a:pPr>
                      <a:r>
                        <a:rPr lang="en-US" sz="1200" kern="100" spc="-10" dirty="0" smtClean="0">
                          <a:effectLst/>
                          <a:latin typeface="Calibri" panose="020F0502020204030204" pitchFamily="34" charset="0"/>
                          <a:cs typeface="Calibri" panose="020F0502020204030204" pitchFamily="34" charset="0"/>
                        </a:rPr>
                        <a:t>75.700</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xmlns="" val="10002"/>
                  </a:ext>
                </a:extLst>
              </a:tr>
              <a:tr h="496520">
                <a:tc>
                  <a:txBody>
                    <a:bodyPr/>
                    <a:lstStyle/>
                    <a:p>
                      <a:pPr marL="67945" marR="0" algn="ctr">
                        <a:lnSpc>
                          <a:spcPts val="1375"/>
                        </a:lnSpc>
                        <a:spcBef>
                          <a:spcPts val="0"/>
                        </a:spcBef>
                        <a:spcAft>
                          <a:spcPts val="0"/>
                        </a:spcAft>
                      </a:pPr>
                      <a:r>
                        <a:rPr lang="en-US" sz="1200" kern="100" spc="-10" dirty="0" err="1">
                          <a:effectLst/>
                          <a:latin typeface="Calibri" panose="020F0502020204030204" pitchFamily="34" charset="0"/>
                          <a:cs typeface="Calibri" panose="020F0502020204030204" pitchFamily="34" charset="0"/>
                        </a:rPr>
                        <a:t>Resnet</a:t>
                      </a:r>
                      <a:r>
                        <a:rPr lang="en-US" sz="1200" kern="100" spc="-10" dirty="0">
                          <a:effectLst/>
                          <a:latin typeface="Calibri" panose="020F0502020204030204" pitchFamily="34" charset="0"/>
                          <a:cs typeface="Calibri" panose="020F0502020204030204" pitchFamily="34" charset="0"/>
                        </a:rPr>
                        <a:t> </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GB" sz="1200" kern="100" spc="-10" dirty="0" smtClean="0">
                          <a:effectLst/>
                          <a:latin typeface="Calibri" panose="020F0502020204030204" pitchFamily="34" charset="0"/>
                          <a:ea typeface="Times New Roman" panose="02020603050405020304" pitchFamily="18" charset="0"/>
                          <a:cs typeface="Calibri" panose="020F0502020204030204" pitchFamily="34" charset="0"/>
                        </a:rPr>
                        <a:t>80.244</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US" sz="1200" kern="100" spc="-10" dirty="0" smtClean="0">
                          <a:effectLst/>
                          <a:latin typeface="Calibri" panose="020F0502020204030204" pitchFamily="34" charset="0"/>
                          <a:ea typeface="Times New Roman" panose="02020603050405020304" pitchFamily="18" charset="0"/>
                          <a:cs typeface="Calibri" panose="020F0502020204030204" pitchFamily="34" charset="0"/>
                        </a:rPr>
                        <a:t>86.151</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310" marR="0" algn="ctr">
                        <a:lnSpc>
                          <a:spcPts val="1375"/>
                        </a:lnSpc>
                        <a:spcBef>
                          <a:spcPts val="0"/>
                        </a:spcBef>
                        <a:spcAft>
                          <a:spcPts val="0"/>
                        </a:spcAft>
                      </a:pPr>
                      <a:r>
                        <a:rPr lang="en-US" sz="1100" kern="100" dirty="0" smtClean="0">
                          <a:effectLst/>
                          <a:latin typeface="Calibri" panose="020F0502020204030204" pitchFamily="34" charset="0"/>
                          <a:ea typeface="Times New Roman" panose="02020603050405020304" pitchFamily="18" charset="0"/>
                          <a:cs typeface="Calibri" panose="020F0502020204030204" pitchFamily="34" charset="0"/>
                        </a:rPr>
                        <a:t>80.244</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6675" marR="0" algn="ctr">
                        <a:lnSpc>
                          <a:spcPts val="1375"/>
                        </a:lnSpc>
                        <a:spcBef>
                          <a:spcPts val="0"/>
                        </a:spcBef>
                        <a:spcAft>
                          <a:spcPts val="0"/>
                        </a:spcAft>
                      </a:pPr>
                      <a:r>
                        <a:rPr lang="en-US" sz="1200" kern="100" spc="-10" dirty="0" smtClean="0">
                          <a:effectLst/>
                          <a:latin typeface="Calibri" panose="020F0502020204030204" pitchFamily="34" charset="0"/>
                          <a:ea typeface="Times New Roman" panose="02020603050405020304" pitchFamily="18" charset="0"/>
                          <a:cs typeface="Calibri" panose="020F0502020204030204" pitchFamily="34" charset="0"/>
                        </a:rPr>
                        <a:t>79.558</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xmlns="" val="10005"/>
                  </a:ext>
                </a:extLst>
              </a:tr>
              <a:tr h="404172">
                <a:tc>
                  <a:txBody>
                    <a:bodyPr/>
                    <a:lstStyle/>
                    <a:p>
                      <a:pPr marL="67945" marR="0" algn="ctr">
                        <a:lnSpc>
                          <a:spcPts val="1375"/>
                        </a:lnSpc>
                        <a:spcBef>
                          <a:spcPts val="0"/>
                        </a:spcBef>
                        <a:spcAft>
                          <a:spcPts val="0"/>
                        </a:spcAft>
                      </a:pPr>
                      <a:r>
                        <a:rPr lang="en-GB" sz="1200" kern="100" spc="-10" dirty="0" err="1" smtClean="0">
                          <a:effectLst/>
                          <a:latin typeface="Calibri" panose="020F0502020204030204" pitchFamily="34" charset="0"/>
                          <a:ea typeface="+mn-ea"/>
                          <a:cs typeface="Calibri" panose="020F0502020204030204" pitchFamily="34" charset="0"/>
                        </a:rPr>
                        <a:t>DensNet</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GB" sz="1100" kern="100" dirty="0" smtClean="0">
                          <a:effectLst/>
                          <a:latin typeface="Calibri" panose="020F0502020204030204" pitchFamily="34" charset="0"/>
                          <a:ea typeface="Times New Roman" panose="02020603050405020304" pitchFamily="18" charset="0"/>
                          <a:cs typeface="Calibri" panose="020F0502020204030204" pitchFamily="34" charset="0"/>
                        </a:rPr>
                        <a:t>65.242</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US" sz="1200" kern="100" spc="-10" dirty="0" smtClean="0">
                          <a:effectLst/>
                          <a:latin typeface="Calibri" panose="020F0502020204030204" pitchFamily="34" charset="0"/>
                          <a:ea typeface="Times New Roman" panose="02020603050405020304" pitchFamily="18" charset="0"/>
                          <a:cs typeface="Calibri" panose="020F0502020204030204" pitchFamily="34" charset="0"/>
                        </a:rPr>
                        <a:t>56.758</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310" marR="0" algn="ctr">
                        <a:lnSpc>
                          <a:spcPts val="1375"/>
                        </a:lnSpc>
                        <a:spcBef>
                          <a:spcPts val="0"/>
                        </a:spcBef>
                        <a:spcAft>
                          <a:spcPts val="0"/>
                        </a:spcAft>
                      </a:pPr>
                      <a:r>
                        <a:rPr lang="en-US" sz="1200" kern="100" spc="-10" dirty="0" smtClean="0">
                          <a:effectLst/>
                          <a:latin typeface="Calibri" panose="020F0502020204030204" pitchFamily="34" charset="0"/>
                          <a:ea typeface="Times New Roman" panose="02020603050405020304" pitchFamily="18" charset="0"/>
                          <a:cs typeface="Calibri" panose="020F0502020204030204" pitchFamily="34" charset="0"/>
                        </a:rPr>
                        <a:t>65.242</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6675" marR="0" algn="ctr">
                        <a:lnSpc>
                          <a:spcPts val="1375"/>
                        </a:lnSpc>
                        <a:spcBef>
                          <a:spcPts val="0"/>
                        </a:spcBef>
                        <a:spcAft>
                          <a:spcPts val="0"/>
                        </a:spcAft>
                      </a:pPr>
                      <a:r>
                        <a:rPr lang="en-US" sz="1200" kern="100" spc="-10" dirty="0" smtClean="0">
                          <a:effectLst/>
                          <a:latin typeface="Calibri" panose="020F0502020204030204" pitchFamily="34" charset="0"/>
                          <a:cs typeface="Calibri" panose="020F0502020204030204" pitchFamily="34" charset="0"/>
                        </a:rPr>
                        <a:t>58.258</a:t>
                      </a:r>
                      <a:endParaRPr lang="en-US" sz="1100"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xmlns="" val="10006"/>
                  </a:ext>
                </a:extLst>
              </a:tr>
              <a:tr h="459280">
                <a:tc>
                  <a:txBody>
                    <a:bodyPr/>
                    <a:lstStyle/>
                    <a:p>
                      <a:pPr marL="67945" marR="0" algn="ctr">
                        <a:lnSpc>
                          <a:spcPts val="1375"/>
                        </a:lnSpc>
                        <a:spcBef>
                          <a:spcPts val="0"/>
                        </a:spcBef>
                        <a:spcAft>
                          <a:spcPts val="0"/>
                        </a:spcAft>
                      </a:pPr>
                      <a:r>
                        <a:rPr lang="en-US" sz="1200" b="1" kern="100" spc="-10" dirty="0" smtClean="0">
                          <a:effectLst/>
                          <a:latin typeface="Calibri" panose="020F0502020204030204" pitchFamily="34" charset="0"/>
                          <a:cs typeface="Calibri" panose="020F0502020204030204" pitchFamily="34" charset="0"/>
                        </a:rPr>
                        <a:t>TZH_Proposed_MCNN  </a:t>
                      </a:r>
                      <a:endParaRPr lang="en-US" sz="1100" b="1"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GB" sz="1100" b="1" kern="100" dirty="0" smtClean="0">
                          <a:effectLst/>
                          <a:latin typeface="Calibri" panose="020F0502020204030204" pitchFamily="34" charset="0"/>
                          <a:ea typeface="Times New Roman" panose="02020603050405020304" pitchFamily="18" charset="0"/>
                          <a:cs typeface="Calibri" panose="020F0502020204030204" pitchFamily="34" charset="0"/>
                        </a:rPr>
                        <a:t>91.626</a:t>
                      </a:r>
                      <a:endParaRPr lang="en-US" sz="1100" b="1"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945" marR="0" algn="ctr">
                        <a:lnSpc>
                          <a:spcPts val="1375"/>
                        </a:lnSpc>
                        <a:spcBef>
                          <a:spcPts val="0"/>
                        </a:spcBef>
                        <a:spcAft>
                          <a:spcPts val="0"/>
                        </a:spcAft>
                      </a:pPr>
                      <a:r>
                        <a:rPr lang="en-US" sz="1200" b="1" kern="100" spc="-10" dirty="0" smtClean="0">
                          <a:effectLst/>
                          <a:latin typeface="Calibri" panose="020F0502020204030204" pitchFamily="34" charset="0"/>
                          <a:ea typeface="Times New Roman" panose="02020603050405020304" pitchFamily="18" charset="0"/>
                          <a:cs typeface="Calibri" panose="020F0502020204030204" pitchFamily="34" charset="0"/>
                        </a:rPr>
                        <a:t>93.093</a:t>
                      </a:r>
                      <a:endParaRPr lang="en-US" sz="1100" b="1"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7310" marR="0" algn="ctr">
                        <a:lnSpc>
                          <a:spcPts val="1375"/>
                        </a:lnSpc>
                        <a:spcBef>
                          <a:spcPts val="0"/>
                        </a:spcBef>
                        <a:spcAft>
                          <a:spcPts val="0"/>
                        </a:spcAft>
                      </a:pPr>
                      <a:r>
                        <a:rPr lang="en-US" sz="1200" b="1" kern="100" spc="-10" dirty="0" smtClean="0">
                          <a:effectLst/>
                          <a:latin typeface="Calibri" panose="020F0502020204030204" pitchFamily="34" charset="0"/>
                          <a:ea typeface="Times New Roman" panose="02020603050405020304" pitchFamily="18" charset="0"/>
                          <a:cs typeface="Calibri" panose="020F0502020204030204" pitchFamily="34" charset="0"/>
                        </a:rPr>
                        <a:t>91.626</a:t>
                      </a:r>
                      <a:endParaRPr lang="en-US" sz="1100" b="1"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tc>
                  <a:txBody>
                    <a:bodyPr/>
                    <a:lstStyle/>
                    <a:p>
                      <a:pPr marL="66675" marR="0" algn="ctr">
                        <a:lnSpc>
                          <a:spcPts val="1375"/>
                        </a:lnSpc>
                        <a:spcBef>
                          <a:spcPts val="0"/>
                        </a:spcBef>
                        <a:spcAft>
                          <a:spcPts val="0"/>
                        </a:spcAft>
                      </a:pPr>
                      <a:r>
                        <a:rPr lang="en-US" sz="1200" b="1" kern="100" spc="-10" dirty="0" smtClean="0">
                          <a:effectLst/>
                          <a:latin typeface="Calibri" panose="020F0502020204030204" pitchFamily="34" charset="0"/>
                          <a:cs typeface="Calibri" panose="020F0502020204030204" pitchFamily="34" charset="0"/>
                        </a:rPr>
                        <a:t>92.031</a:t>
                      </a:r>
                      <a:endParaRPr lang="en-US" sz="1100" b="1" kern="100" dirty="0">
                        <a:effectLst/>
                        <a:latin typeface="Calibri" panose="020F0502020204030204" pitchFamily="34" charset="0"/>
                        <a:ea typeface="Times New Roman" panose="02020603050405020304" pitchFamily="18" charset="0"/>
                        <a:cs typeface="Calibri" panose="020F0502020204030204" pitchFamily="34" charset="0"/>
                      </a:endParaRPr>
                    </a:p>
                  </a:txBody>
                  <a:tcPr marL="0" marR="0" marT="0" marB="0"/>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761977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Endeavour</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0851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C79F31-13EF-67BD-7C2C-415771311A2A}"/>
              </a:ext>
            </a:extLst>
          </p:cNvPr>
          <p:cNvSpPr>
            <a:spLocks noGrp="1"/>
          </p:cNvSpPr>
          <p:nvPr>
            <p:ph type="title"/>
          </p:nvPr>
        </p:nvSpPr>
        <p:spPr/>
        <p:txBody>
          <a:bodyPr/>
          <a:lstStyle/>
          <a:p>
            <a:r>
              <a:rPr lang="en-US" dirty="0"/>
              <a:t>WBS</a:t>
            </a:r>
          </a:p>
        </p:txBody>
      </p:sp>
      <p:graphicFrame>
        <p:nvGraphicFramePr>
          <p:cNvPr id="5" name="Table 4">
            <a:extLst>
              <a:ext uri="{FF2B5EF4-FFF2-40B4-BE49-F238E27FC236}">
                <a16:creationId xmlns:a16="http://schemas.microsoft.com/office/drawing/2014/main" xmlns="" id="{EC2E5DEB-F944-62C7-A011-02F3EEAB9516}"/>
              </a:ext>
            </a:extLst>
          </p:cNvPr>
          <p:cNvGraphicFramePr>
            <a:graphicFrameLocks noGrp="1"/>
          </p:cNvGraphicFramePr>
          <p:nvPr>
            <p:extLst>
              <p:ext uri="{D42A27DB-BD31-4B8C-83A1-F6EECF244321}">
                <p14:modId xmlns:p14="http://schemas.microsoft.com/office/powerpoint/2010/main" val="1188098414"/>
              </p:ext>
            </p:extLst>
          </p:nvPr>
        </p:nvGraphicFramePr>
        <p:xfrm>
          <a:off x="457201" y="1267401"/>
          <a:ext cx="8229599" cy="4413142"/>
        </p:xfrm>
        <a:graphic>
          <a:graphicData uri="http://schemas.openxmlformats.org/drawingml/2006/table">
            <a:tbl>
              <a:tblPr firstRow="1" bandRow="1">
                <a:tableStyleId>{5C22544A-7EE6-4342-B048-85BDC9FD1C3A}</a:tableStyleId>
              </a:tblPr>
              <a:tblGrid>
                <a:gridCol w="938463">
                  <a:extLst>
                    <a:ext uri="{9D8B030D-6E8A-4147-A177-3AD203B41FA5}">
                      <a16:colId xmlns:a16="http://schemas.microsoft.com/office/drawing/2014/main" xmlns="" val="20000"/>
                    </a:ext>
                  </a:extLst>
                </a:gridCol>
                <a:gridCol w="1515978">
                  <a:extLst>
                    <a:ext uri="{9D8B030D-6E8A-4147-A177-3AD203B41FA5}">
                      <a16:colId xmlns:a16="http://schemas.microsoft.com/office/drawing/2014/main" xmlns="" val="20001"/>
                    </a:ext>
                  </a:extLst>
                </a:gridCol>
                <a:gridCol w="938463">
                  <a:extLst>
                    <a:ext uri="{9D8B030D-6E8A-4147-A177-3AD203B41FA5}">
                      <a16:colId xmlns:a16="http://schemas.microsoft.com/office/drawing/2014/main" xmlns="" val="20002"/>
                    </a:ext>
                  </a:extLst>
                </a:gridCol>
                <a:gridCol w="2093495">
                  <a:extLst>
                    <a:ext uri="{9D8B030D-6E8A-4147-A177-3AD203B41FA5}">
                      <a16:colId xmlns:a16="http://schemas.microsoft.com/office/drawing/2014/main" xmlns="" val="20003"/>
                    </a:ext>
                  </a:extLst>
                </a:gridCol>
                <a:gridCol w="1200150">
                  <a:extLst>
                    <a:ext uri="{9D8B030D-6E8A-4147-A177-3AD203B41FA5}">
                      <a16:colId xmlns:a16="http://schemas.microsoft.com/office/drawing/2014/main" xmlns="" val="20004"/>
                    </a:ext>
                  </a:extLst>
                </a:gridCol>
                <a:gridCol w="1543050">
                  <a:extLst>
                    <a:ext uri="{9D8B030D-6E8A-4147-A177-3AD203B41FA5}">
                      <a16:colId xmlns:a16="http://schemas.microsoft.com/office/drawing/2014/main" xmlns="" val="20005"/>
                    </a:ext>
                  </a:extLst>
                </a:gridCol>
              </a:tblGrid>
              <a:tr h="871346">
                <a:tc>
                  <a:txBody>
                    <a:bodyPr/>
                    <a:lstStyle/>
                    <a:p>
                      <a:r>
                        <a:rPr lang="en-US" sz="1800" dirty="0">
                          <a:latin typeface="Calibri" panose="020F0502020204030204" pitchFamily="34" charset="0"/>
                          <a:cs typeface="Calibri" panose="020F0502020204030204" pitchFamily="34" charset="0"/>
                        </a:rPr>
                        <a:t>WBS # </a:t>
                      </a:r>
                    </a:p>
                  </a:txBody>
                  <a:tcPr/>
                </a:tc>
                <a:tc>
                  <a:txBody>
                    <a:bodyPr/>
                    <a:lstStyle/>
                    <a:p>
                      <a:r>
                        <a:rPr lang="en-US" sz="1800" dirty="0">
                          <a:latin typeface="Calibri" panose="020F0502020204030204" pitchFamily="34" charset="0"/>
                          <a:cs typeface="Calibri" panose="020F0502020204030204" pitchFamily="34" charset="0"/>
                        </a:rPr>
                        <a:t>WBS Deliverable</a:t>
                      </a:r>
                    </a:p>
                  </a:txBody>
                  <a:tcPr/>
                </a:tc>
                <a:tc>
                  <a:txBody>
                    <a:bodyPr/>
                    <a:lstStyle/>
                    <a:p>
                      <a:r>
                        <a:rPr lang="en-US" sz="1800" dirty="0">
                          <a:latin typeface="Calibri" panose="020F0502020204030204" pitchFamily="34" charset="0"/>
                          <a:cs typeface="Calibri" panose="020F0502020204030204" pitchFamily="34" charset="0"/>
                        </a:rPr>
                        <a:t>Activity #</a:t>
                      </a:r>
                    </a:p>
                  </a:txBody>
                  <a:tcPr/>
                </a:tc>
                <a:tc>
                  <a:txBody>
                    <a:bodyPr/>
                    <a:lstStyle/>
                    <a:p>
                      <a:r>
                        <a:rPr lang="en-US" sz="1800" dirty="0">
                          <a:latin typeface="Calibri" panose="020F0502020204030204" pitchFamily="34" charset="0"/>
                          <a:cs typeface="Calibri" panose="020F0502020204030204" pitchFamily="34" charset="0"/>
                        </a:rPr>
                        <a:t>Activity to Complete the Deliverable</a:t>
                      </a:r>
                    </a:p>
                  </a:txBody>
                  <a:tcPr/>
                </a:tc>
                <a:tc>
                  <a:txBody>
                    <a:bodyPr/>
                    <a:lstStyle/>
                    <a:p>
                      <a:r>
                        <a:rPr lang="en-US" sz="1800" dirty="0">
                          <a:latin typeface="Calibri" panose="020F0502020204030204" pitchFamily="34" charset="0"/>
                          <a:cs typeface="Calibri" panose="020F0502020204030204" pitchFamily="34" charset="0"/>
                        </a:rPr>
                        <a:t>Duration (# of Days)</a:t>
                      </a:r>
                    </a:p>
                  </a:txBody>
                  <a:tcPr/>
                </a:tc>
                <a:tc>
                  <a:txBody>
                    <a:bodyPr/>
                    <a:lstStyle/>
                    <a:p>
                      <a:r>
                        <a:rPr lang="en-US" sz="1800" dirty="0">
                          <a:latin typeface="Calibri" panose="020F0502020204030204" pitchFamily="34" charset="0"/>
                          <a:cs typeface="Calibri" panose="020F0502020204030204" pitchFamily="34" charset="0"/>
                        </a:rPr>
                        <a:t>Responsible Team Member(s) &amp; Role(s) </a:t>
                      </a:r>
                    </a:p>
                  </a:txBody>
                  <a:tcPr/>
                </a:tc>
                <a:extLst>
                  <a:ext uri="{0D108BD9-81ED-4DB2-BD59-A6C34878D82A}">
                    <a16:rowId xmlns:a16="http://schemas.microsoft.com/office/drawing/2014/main" xmlns="" val="10000"/>
                  </a:ext>
                </a:extLst>
              </a:tr>
              <a:tr h="955384">
                <a:tc>
                  <a:txBody>
                    <a:bodyPr/>
                    <a:lstStyle/>
                    <a:p>
                      <a:r>
                        <a:rPr lang="en-US" sz="1800" dirty="0">
                          <a:latin typeface="Calibri" panose="020F0502020204030204" pitchFamily="34" charset="0"/>
                          <a:cs typeface="Calibri" panose="020F0502020204030204" pitchFamily="34" charset="0"/>
                        </a:rPr>
                        <a:t>1</a:t>
                      </a:r>
                    </a:p>
                  </a:txBody>
                  <a:tcPr/>
                </a:tc>
                <a:tc>
                  <a:txBody>
                    <a:bodyPr/>
                    <a:lstStyle/>
                    <a:p>
                      <a:r>
                        <a:rPr lang="en-US" sz="1800" dirty="0">
                          <a:latin typeface="Calibri" panose="020F0502020204030204" pitchFamily="34" charset="0"/>
                          <a:cs typeface="Calibri" panose="020F0502020204030204" pitchFamily="34" charset="0"/>
                        </a:rPr>
                        <a:t>Feasibility Study</a:t>
                      </a:r>
                    </a:p>
                  </a:txBody>
                  <a:tcPr/>
                </a:tc>
                <a:tc>
                  <a:txBody>
                    <a:bodyPr/>
                    <a:lstStyle/>
                    <a:p>
                      <a:pPr algn="ctr"/>
                      <a:r>
                        <a:rPr lang="en-US" sz="1800" dirty="0">
                          <a:latin typeface="Calibri" panose="020F0502020204030204" pitchFamily="34" charset="0"/>
                          <a:cs typeface="Calibri" panose="020F0502020204030204" pitchFamily="34" charset="0"/>
                        </a:rPr>
                        <a:t>1 </a:t>
                      </a:r>
                    </a:p>
                  </a:txBody>
                  <a:tcPr/>
                </a:tc>
                <a:tc>
                  <a:txBody>
                    <a:bodyPr/>
                    <a:lstStyle/>
                    <a:p>
                      <a:r>
                        <a:rPr lang="en-US" sz="1800" dirty="0">
                          <a:latin typeface="Calibri" panose="020F0502020204030204" pitchFamily="34" charset="0"/>
                          <a:cs typeface="Calibri" panose="020F0502020204030204" pitchFamily="34" charset="0"/>
                        </a:rPr>
                        <a:t>Project Work Performance Study</a:t>
                      </a:r>
                    </a:p>
                  </a:txBody>
                  <a:tcPr/>
                </a:tc>
                <a:tc>
                  <a:txBody>
                    <a:bodyPr/>
                    <a:lstStyle/>
                    <a:p>
                      <a:r>
                        <a:rPr lang="en-US" sz="1800" dirty="0">
                          <a:latin typeface="Calibri" panose="020F0502020204030204" pitchFamily="34" charset="0"/>
                          <a:cs typeface="Calibri" panose="020F0502020204030204" pitchFamily="34" charset="0"/>
                        </a:rPr>
                        <a:t>10 days</a:t>
                      </a:r>
                    </a:p>
                  </a:txBody>
                  <a:tcPr/>
                </a:tc>
                <a:tc>
                  <a:txBody>
                    <a:bodyPr/>
                    <a:lstStyle/>
                    <a:p>
                      <a:r>
                        <a:rPr lang="en-US" sz="1800" dirty="0" err="1">
                          <a:latin typeface="Calibri" panose="020F0502020204030204" pitchFamily="34" charset="0"/>
                          <a:cs typeface="Calibri" panose="020F0502020204030204" pitchFamily="34" charset="0"/>
                        </a:rPr>
                        <a:t>Hadi,Touseef,Zeeshan</a:t>
                      </a:r>
                      <a:endParaRPr lang="en-US" sz="1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0001"/>
                  </a:ext>
                </a:extLst>
              </a:tr>
              <a:tr h="1313654">
                <a:tc>
                  <a:txBody>
                    <a:bodyPr/>
                    <a:lstStyle/>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2</a:t>
                      </a:r>
                    </a:p>
                  </a:txBody>
                  <a:tcPr/>
                </a:tc>
                <a:tc>
                  <a:txBody>
                    <a:bodyPr/>
                    <a:lstStyle/>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Web Application</a:t>
                      </a:r>
                    </a:p>
                  </a:txBody>
                  <a:tcPr/>
                </a:tc>
                <a:tc>
                  <a:txBody>
                    <a:bodyPr/>
                    <a:lstStyle/>
                    <a:p>
                      <a:pPr algn="ctr"/>
                      <a:endParaRPr lang="en-US" sz="1800" dirty="0">
                        <a:latin typeface="Calibri" panose="020F0502020204030204" pitchFamily="34" charset="0"/>
                        <a:cs typeface="Calibri" panose="020F0502020204030204" pitchFamily="34" charset="0"/>
                      </a:endParaRPr>
                    </a:p>
                    <a:p>
                      <a:pPr algn="ctr"/>
                      <a:endParaRPr lang="en-US" sz="1800" dirty="0">
                        <a:latin typeface="Calibri" panose="020F0502020204030204" pitchFamily="34" charset="0"/>
                        <a:cs typeface="Calibri" panose="020F0502020204030204" pitchFamily="34" charset="0"/>
                      </a:endParaRPr>
                    </a:p>
                    <a:p>
                      <a:pPr algn="ctr"/>
                      <a:r>
                        <a:rPr lang="en-US" sz="1800" dirty="0">
                          <a:latin typeface="Calibri" panose="020F0502020204030204" pitchFamily="34" charset="0"/>
                          <a:cs typeface="Calibri" panose="020F0502020204030204" pitchFamily="34" charset="0"/>
                        </a:rPr>
                        <a:t>2.1</a:t>
                      </a:r>
                    </a:p>
                  </a:txBody>
                  <a:tcPr/>
                </a:tc>
                <a:tc>
                  <a:txBody>
                    <a:bodyPr/>
                    <a:lstStyle/>
                    <a:p>
                      <a:pPr fontAlgn="base"/>
                      <a:r>
                        <a:rPr lang="en-US" sz="1800" dirty="0">
                          <a:effectLst/>
                          <a:latin typeface="Calibri" panose="020F0502020204030204" pitchFamily="34" charset="0"/>
                          <a:cs typeface="Calibri" panose="020F0502020204030204" pitchFamily="34" charset="0"/>
                        </a:rPr>
                        <a:t>Requirements gathering and analysis</a:t>
                      </a:r>
                    </a:p>
                  </a:txBody>
                  <a:tcPr anchor="ctr"/>
                </a:tc>
                <a:tc>
                  <a:txBody>
                    <a:bodyPr/>
                    <a:lstStyle/>
                    <a:p>
                      <a:endParaRPr lang="en-US" sz="1800" b="0" i="0" kern="1200" dirty="0">
                        <a:solidFill>
                          <a:schemeClr val="dk1"/>
                        </a:solidFill>
                        <a:effectLst/>
                        <a:latin typeface="Calibri" panose="020F0502020204030204" pitchFamily="34" charset="0"/>
                        <a:ea typeface="+mn-ea"/>
                        <a:cs typeface="Calibri" panose="020F0502020204030204" pitchFamily="34" charset="0"/>
                      </a:endParaRPr>
                    </a:p>
                    <a:p>
                      <a:endParaRPr lang="en-US" sz="1800" b="0" i="0" kern="1200" dirty="0">
                        <a:solidFill>
                          <a:schemeClr val="dk1"/>
                        </a:solidFill>
                        <a:effectLst/>
                        <a:latin typeface="Calibri" panose="020F0502020204030204" pitchFamily="34" charset="0"/>
                        <a:ea typeface="+mn-ea"/>
                        <a:cs typeface="Calibri" panose="020F0502020204030204" pitchFamily="34" charset="0"/>
                      </a:endParaRPr>
                    </a:p>
                    <a:p>
                      <a:r>
                        <a:rPr lang="en-US" sz="1800" b="0" i="0" kern="1200" dirty="0" smtClean="0">
                          <a:solidFill>
                            <a:schemeClr val="dk1"/>
                          </a:solidFill>
                          <a:effectLst/>
                          <a:latin typeface="Calibri" panose="020F0502020204030204" pitchFamily="34" charset="0"/>
                          <a:ea typeface="+mn-ea"/>
                          <a:cs typeface="Calibri" panose="020F0502020204030204" pitchFamily="34" charset="0"/>
                        </a:rPr>
                        <a:t>15</a:t>
                      </a:r>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days</a:t>
                      </a:r>
                    </a:p>
                  </a:txBody>
                  <a:tcPr/>
                </a:tc>
                <a:tc>
                  <a:txBody>
                    <a:bodyPr/>
                    <a:lstStyle/>
                    <a:p>
                      <a:r>
                        <a:rPr lang="en-US" sz="1800" dirty="0" err="1">
                          <a:latin typeface="Calibri" panose="020F0502020204030204" pitchFamily="34" charset="0"/>
                          <a:cs typeface="Calibri" panose="020F0502020204030204" pitchFamily="34" charset="0"/>
                        </a:rPr>
                        <a:t>Hadi,Touseef,Zeeshan</a:t>
                      </a:r>
                      <a:endParaRPr lang="en-US" sz="1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xmlns="" val="10002"/>
                  </a:ext>
                </a:extLst>
              </a:tr>
              <a:tr h="955384">
                <a:tc>
                  <a:txBody>
                    <a:bodyPr/>
                    <a:lstStyle/>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3</a:t>
                      </a:r>
                    </a:p>
                  </a:txBody>
                  <a:tcPr/>
                </a:tc>
                <a:tc>
                  <a:txBody>
                    <a:bodyPr/>
                    <a:lstStyle/>
                    <a:p>
                      <a:r>
                        <a:rPr lang="en-US" sz="1800" dirty="0">
                          <a:latin typeface="Calibri" panose="020F0502020204030204" pitchFamily="34" charset="0"/>
                          <a:cs typeface="Calibri" panose="020F0502020204030204" pitchFamily="34" charset="0"/>
                        </a:rPr>
                        <a:t> </a:t>
                      </a:r>
                    </a:p>
                  </a:txBody>
                  <a:tcPr/>
                </a:tc>
                <a:tc>
                  <a:txBody>
                    <a:bodyPr/>
                    <a:lstStyle/>
                    <a:p>
                      <a:pPr fontAlgn="base"/>
                      <a:r>
                        <a:rPr lang="en-US" sz="1800" dirty="0">
                          <a:effectLst/>
                          <a:latin typeface="Calibri" panose="020F0502020204030204" pitchFamily="34" charset="0"/>
                          <a:cs typeface="Calibri" panose="020F0502020204030204" pitchFamily="34" charset="0"/>
                        </a:rPr>
                        <a:t>     2.2</a:t>
                      </a:r>
                    </a:p>
                  </a:txBody>
                  <a:tcPr anchor="ctr"/>
                </a:tc>
                <a:tc>
                  <a:txBody>
                    <a:bodyPr/>
                    <a:lstStyle/>
                    <a:p>
                      <a:pPr fontAlgn="base"/>
                      <a:r>
                        <a:rPr lang="en-US" sz="1800" dirty="0">
                          <a:effectLst/>
                          <a:latin typeface="Calibri" panose="020F0502020204030204" pitchFamily="34" charset="0"/>
                          <a:cs typeface="Calibri" panose="020F0502020204030204" pitchFamily="34" charset="0"/>
                        </a:rPr>
                        <a:t>Frontend development</a:t>
                      </a:r>
                    </a:p>
                  </a:txBody>
                  <a:tcPr anchor="ctr"/>
                </a:tc>
                <a:tc>
                  <a:txBody>
                    <a:bodyPr/>
                    <a:lstStyle/>
                    <a:p>
                      <a:pPr fontAlgn="base"/>
                      <a:r>
                        <a:rPr lang="en-US" sz="1800" dirty="0" smtClean="0">
                          <a:effectLst/>
                          <a:latin typeface="Calibri" panose="020F0502020204030204" pitchFamily="34" charset="0"/>
                          <a:cs typeface="Calibri" panose="020F0502020204030204" pitchFamily="34" charset="0"/>
                        </a:rPr>
                        <a:t>25 </a:t>
                      </a:r>
                      <a:r>
                        <a:rPr lang="en-US" sz="1800" dirty="0">
                          <a:effectLst/>
                          <a:latin typeface="Calibri" panose="020F0502020204030204" pitchFamily="34" charset="0"/>
                          <a:cs typeface="Calibri" panose="020F0502020204030204" pitchFamily="34" charset="0"/>
                        </a:rPr>
                        <a:t>days</a:t>
                      </a:r>
                    </a:p>
                  </a:txBody>
                  <a:tcPr anchor="ctr"/>
                </a:tc>
                <a:tc>
                  <a:txBody>
                    <a:bodyPr/>
                    <a:lstStyle/>
                    <a:p>
                      <a:r>
                        <a:rPr lang="en-US" sz="1800" dirty="0" err="1">
                          <a:latin typeface="Calibri" panose="020F0502020204030204" pitchFamily="34" charset="0"/>
                          <a:cs typeface="Calibri" panose="020F0502020204030204" pitchFamily="34" charset="0"/>
                        </a:rPr>
                        <a:t>Hadi</a:t>
                      </a:r>
                      <a:r>
                        <a:rPr lang="en-US" sz="1800" baseline="0" dirty="0">
                          <a:latin typeface="Calibri" panose="020F0502020204030204" pitchFamily="34" charset="0"/>
                          <a:cs typeface="Calibri" panose="020F0502020204030204" pitchFamily="34" charset="0"/>
                        </a:rPr>
                        <a:t>, </a:t>
                      </a:r>
                      <a:r>
                        <a:rPr lang="en-US" sz="1800" baseline="0" dirty="0" err="1">
                          <a:latin typeface="Calibri" panose="020F0502020204030204" pitchFamily="34" charset="0"/>
                          <a:cs typeface="Calibri" panose="020F0502020204030204" pitchFamily="34" charset="0"/>
                        </a:rPr>
                        <a:t>Zeeshan</a:t>
                      </a:r>
                      <a:endParaRPr lang="en-US" sz="1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464390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5E62C-DB55-B046-E88E-C3AF7CC40B96}"/>
              </a:ext>
            </a:extLst>
          </p:cNvPr>
          <p:cNvSpPr>
            <a:spLocks noGrp="1"/>
          </p:cNvSpPr>
          <p:nvPr>
            <p:ph type="title"/>
          </p:nvPr>
        </p:nvSpPr>
        <p:spPr/>
        <p:txBody>
          <a:bodyPr/>
          <a:lstStyle/>
          <a:p>
            <a:r>
              <a:rPr lang="en-US" dirty="0"/>
              <a:t>WBS</a:t>
            </a:r>
          </a:p>
        </p:txBody>
      </p:sp>
      <p:graphicFrame>
        <p:nvGraphicFramePr>
          <p:cNvPr id="4" name="Table 3">
            <a:extLst>
              <a:ext uri="{FF2B5EF4-FFF2-40B4-BE49-F238E27FC236}">
                <a16:creationId xmlns:a16="http://schemas.microsoft.com/office/drawing/2014/main" xmlns="" id="{BF6973BF-3126-BB75-7CCB-B2B23F68D2A5}"/>
              </a:ext>
            </a:extLst>
          </p:cNvPr>
          <p:cNvGraphicFramePr>
            <a:graphicFrameLocks noGrp="1"/>
          </p:cNvGraphicFramePr>
          <p:nvPr>
            <p:extLst>
              <p:ext uri="{D42A27DB-BD31-4B8C-83A1-F6EECF244321}">
                <p14:modId xmlns:p14="http://schemas.microsoft.com/office/powerpoint/2010/main" val="729316378"/>
              </p:ext>
            </p:extLst>
          </p:nvPr>
        </p:nvGraphicFramePr>
        <p:xfrm>
          <a:off x="457200" y="1072932"/>
          <a:ext cx="8229600" cy="4721647"/>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xmlns="" val="20000"/>
                    </a:ext>
                  </a:extLst>
                </a:gridCol>
                <a:gridCol w="1528354">
                  <a:extLst>
                    <a:ext uri="{9D8B030D-6E8A-4147-A177-3AD203B41FA5}">
                      <a16:colId xmlns:a16="http://schemas.microsoft.com/office/drawing/2014/main" xmlns="" val="20001"/>
                    </a:ext>
                  </a:extLst>
                </a:gridCol>
                <a:gridCol w="940526">
                  <a:extLst>
                    <a:ext uri="{9D8B030D-6E8A-4147-A177-3AD203B41FA5}">
                      <a16:colId xmlns:a16="http://schemas.microsoft.com/office/drawing/2014/main" xmlns="" val="20002"/>
                    </a:ext>
                  </a:extLst>
                </a:gridCol>
                <a:gridCol w="1881052">
                  <a:extLst>
                    <a:ext uri="{9D8B030D-6E8A-4147-A177-3AD203B41FA5}">
                      <a16:colId xmlns:a16="http://schemas.microsoft.com/office/drawing/2014/main" xmlns="" val="20003"/>
                    </a:ext>
                  </a:extLst>
                </a:gridCol>
                <a:gridCol w="940526">
                  <a:extLst>
                    <a:ext uri="{9D8B030D-6E8A-4147-A177-3AD203B41FA5}">
                      <a16:colId xmlns:a16="http://schemas.microsoft.com/office/drawing/2014/main" xmlns="" val="20004"/>
                    </a:ext>
                  </a:extLst>
                </a:gridCol>
                <a:gridCol w="1567542">
                  <a:extLst>
                    <a:ext uri="{9D8B030D-6E8A-4147-A177-3AD203B41FA5}">
                      <a16:colId xmlns:a16="http://schemas.microsoft.com/office/drawing/2014/main" xmlns="" val="20005"/>
                    </a:ext>
                  </a:extLst>
                </a:gridCol>
              </a:tblGrid>
              <a:tr h="1217957">
                <a:tc>
                  <a:txBody>
                    <a:bodyPr/>
                    <a:lstStyle/>
                    <a:p>
                      <a:endParaRPr lang="en-US" sz="1800" b="0" dirty="0">
                        <a:solidFill>
                          <a:schemeClr val="tx1"/>
                        </a:solidFill>
                        <a:latin typeface="Calibri" panose="020F0502020204030204" pitchFamily="34" charset="0"/>
                        <a:cs typeface="Calibri" panose="020F0502020204030204" pitchFamily="34" charset="0"/>
                      </a:endParaRPr>
                    </a:p>
                    <a:p>
                      <a:endParaRPr lang="en-US" sz="1800" b="0" dirty="0">
                        <a:solidFill>
                          <a:schemeClr val="tx1"/>
                        </a:solidFill>
                        <a:latin typeface="Calibri" panose="020F0502020204030204" pitchFamily="34" charset="0"/>
                        <a:cs typeface="Calibri" panose="020F0502020204030204" pitchFamily="34" charset="0"/>
                      </a:endParaRPr>
                    </a:p>
                    <a:p>
                      <a:r>
                        <a:rPr lang="en-US" sz="1800" b="0" dirty="0">
                          <a:solidFill>
                            <a:schemeClr val="tx1"/>
                          </a:solidFill>
                          <a:latin typeface="Calibri" panose="020F0502020204030204" pitchFamily="34" charset="0"/>
                          <a:cs typeface="Calibri" panose="020F0502020204030204" pitchFamily="34" charset="0"/>
                        </a:rPr>
                        <a:t>4</a:t>
                      </a:r>
                    </a:p>
                  </a:txBody>
                  <a:tcPr>
                    <a:solidFill>
                      <a:schemeClr val="accent1">
                        <a:lumMod val="40000"/>
                        <a:lumOff val="60000"/>
                      </a:schemeClr>
                    </a:solidFill>
                  </a:tcPr>
                </a:tc>
                <a:tc>
                  <a:txBody>
                    <a:bodyPr/>
                    <a:lstStyle/>
                    <a:p>
                      <a:r>
                        <a:rPr lang="en-US" sz="1800" b="0" dirty="0">
                          <a:solidFill>
                            <a:schemeClr val="tx1"/>
                          </a:solidFill>
                          <a:latin typeface="Calibri" panose="020F0502020204030204" pitchFamily="34" charset="0"/>
                          <a:cs typeface="Calibri" panose="020F0502020204030204" pitchFamily="34" charset="0"/>
                        </a:rPr>
                        <a:t> </a:t>
                      </a:r>
                    </a:p>
                  </a:txBody>
                  <a:tcPr>
                    <a:solidFill>
                      <a:schemeClr val="accent1">
                        <a:lumMod val="40000"/>
                        <a:lumOff val="60000"/>
                      </a:schemeClr>
                    </a:solidFill>
                  </a:tcPr>
                </a:tc>
                <a:tc>
                  <a:txBody>
                    <a:bodyPr/>
                    <a:lstStyle/>
                    <a:p>
                      <a:pPr algn="ctr"/>
                      <a:endParaRPr lang="en-US" sz="1800" b="0" dirty="0">
                        <a:solidFill>
                          <a:schemeClr val="tx1"/>
                        </a:solidFill>
                        <a:latin typeface="Calibri" panose="020F0502020204030204" pitchFamily="34" charset="0"/>
                        <a:cs typeface="Calibri" panose="020F0502020204030204" pitchFamily="34" charset="0"/>
                      </a:endParaRPr>
                    </a:p>
                    <a:p>
                      <a:pPr algn="ctr"/>
                      <a:endParaRPr lang="en-US" sz="1800" b="0" dirty="0">
                        <a:solidFill>
                          <a:schemeClr val="tx1"/>
                        </a:solidFill>
                        <a:latin typeface="Calibri" panose="020F0502020204030204" pitchFamily="34" charset="0"/>
                        <a:cs typeface="Calibri" panose="020F050202020403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effectLst/>
                          <a:latin typeface="Calibri" panose="020F0502020204030204" pitchFamily="34" charset="0"/>
                          <a:cs typeface="Calibri" panose="020F0502020204030204" pitchFamily="34" charset="0"/>
                        </a:rPr>
                        <a:t>3.3</a:t>
                      </a:r>
                    </a:p>
                    <a:p>
                      <a:pPr algn="ctr"/>
                      <a:endParaRPr lang="en-US" sz="1800" b="0" dirty="0">
                        <a:solidFill>
                          <a:schemeClr val="tx1"/>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pPr fontAlgn="base"/>
                      <a:r>
                        <a:rPr lang="en-US" sz="1800" b="0" dirty="0">
                          <a:solidFill>
                            <a:schemeClr val="tx1"/>
                          </a:solidFill>
                          <a:effectLst/>
                          <a:latin typeface="Calibri" panose="020F0502020204030204" pitchFamily="34" charset="0"/>
                          <a:cs typeface="Calibri" panose="020F0502020204030204" pitchFamily="34" charset="0"/>
                        </a:rPr>
                        <a:t>Testing and debugging</a:t>
                      </a:r>
                    </a:p>
                  </a:txBody>
                  <a:tcPr anchor="ctr">
                    <a:solidFill>
                      <a:schemeClr val="accent1">
                        <a:lumMod val="40000"/>
                        <a:lumOff val="60000"/>
                      </a:schemeClr>
                    </a:solidFill>
                  </a:tcPr>
                </a:tc>
                <a:tc>
                  <a:txBody>
                    <a:bodyPr/>
                    <a:lstStyle/>
                    <a:p>
                      <a:endParaRPr lang="en-US" sz="1800" b="0" i="0" kern="1200" dirty="0">
                        <a:solidFill>
                          <a:schemeClr val="lt1"/>
                        </a:solidFill>
                        <a:effectLst/>
                        <a:latin typeface="Calibri" panose="020F0502020204030204" pitchFamily="34" charset="0"/>
                        <a:ea typeface="+mn-ea"/>
                        <a:cs typeface="Calibri" panose="020F0502020204030204" pitchFamily="34" charset="0"/>
                      </a:endParaRPr>
                    </a:p>
                    <a:p>
                      <a:r>
                        <a:rPr lang="en-US" sz="1800" b="0" i="0" kern="1200" dirty="0">
                          <a:solidFill>
                            <a:schemeClr val="tx1"/>
                          </a:solidFill>
                          <a:effectLst/>
                          <a:latin typeface="Calibri" panose="020F0502020204030204" pitchFamily="34" charset="0"/>
                          <a:ea typeface="+mn-ea"/>
                          <a:cs typeface="Calibri" panose="020F0502020204030204" pitchFamily="34" charset="0"/>
                        </a:rPr>
                        <a:t>2 days</a:t>
                      </a:r>
                      <a:endParaRPr lang="en-US" sz="1800" b="0" dirty="0">
                        <a:solidFill>
                          <a:schemeClr val="tx1"/>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endParaRPr lang="en-US" sz="1800" b="0" dirty="0">
                        <a:solidFill>
                          <a:schemeClr val="tx1"/>
                        </a:solidFill>
                        <a:latin typeface="Calibri" panose="020F0502020204030204" pitchFamily="34" charset="0"/>
                        <a:cs typeface="Calibri" panose="020F0502020204030204" pitchFamily="34" charset="0"/>
                      </a:endParaRPr>
                    </a:p>
                    <a:p>
                      <a:r>
                        <a:rPr lang="en-US" sz="1800" b="0" dirty="0" err="1">
                          <a:solidFill>
                            <a:schemeClr val="tx1"/>
                          </a:solidFill>
                          <a:latin typeface="Calibri" panose="020F0502020204030204" pitchFamily="34" charset="0"/>
                          <a:cs typeface="Calibri" panose="020F0502020204030204" pitchFamily="34" charset="0"/>
                        </a:rPr>
                        <a:t>Touseef</a:t>
                      </a:r>
                      <a:r>
                        <a:rPr lang="en-US" sz="1800" b="0" dirty="0">
                          <a:solidFill>
                            <a:schemeClr val="tx1"/>
                          </a:solidFill>
                          <a:latin typeface="Calibri" panose="020F0502020204030204" pitchFamily="34" charset="0"/>
                          <a:cs typeface="Calibri" panose="020F0502020204030204" pitchFamily="34" charset="0"/>
                        </a:rPr>
                        <a:t>,</a:t>
                      </a:r>
                      <a:r>
                        <a:rPr lang="en-US" sz="1800" b="0" baseline="0" dirty="0">
                          <a:solidFill>
                            <a:schemeClr val="tx1"/>
                          </a:solidFill>
                          <a:latin typeface="Calibri" panose="020F0502020204030204" pitchFamily="34" charset="0"/>
                          <a:cs typeface="Calibri" panose="020F0502020204030204" pitchFamily="34" charset="0"/>
                        </a:rPr>
                        <a:t> </a:t>
                      </a:r>
                      <a:r>
                        <a:rPr lang="en-US" sz="1800" b="0" baseline="0" dirty="0" err="1">
                          <a:solidFill>
                            <a:schemeClr val="tx1"/>
                          </a:solidFill>
                          <a:latin typeface="Calibri" panose="020F0502020204030204" pitchFamily="34" charset="0"/>
                          <a:cs typeface="Calibri" panose="020F0502020204030204" pitchFamily="34" charset="0"/>
                        </a:rPr>
                        <a:t>Hadi</a:t>
                      </a:r>
                      <a:endParaRPr lang="en-US" sz="1800" b="0" dirty="0">
                        <a:solidFill>
                          <a:schemeClr val="tx1"/>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extLst>
                  <a:ext uri="{0D108BD9-81ED-4DB2-BD59-A6C34878D82A}">
                    <a16:rowId xmlns:a16="http://schemas.microsoft.com/office/drawing/2014/main" xmlns="" val="10000"/>
                  </a:ext>
                </a:extLst>
              </a:tr>
              <a:tr h="1225035">
                <a:tc>
                  <a:txBody>
                    <a:bodyPr/>
                    <a:lstStyle/>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cs typeface="Calibri" panose="020F0502020204030204" pitchFamily="34" charset="0"/>
                        </a:rPr>
                        <a:t>Model Training, Development, and Evaluation</a:t>
                      </a:r>
                    </a:p>
                  </a:txBody>
                  <a:tcPr/>
                </a:tc>
                <a:tc>
                  <a:txBody>
                    <a:bodyPr/>
                    <a:lstStyle/>
                    <a:p>
                      <a:pPr algn="ctr"/>
                      <a:endParaRPr lang="en-US" sz="1800" dirty="0">
                        <a:latin typeface="Calibri" panose="020F0502020204030204" pitchFamily="34" charset="0"/>
                        <a:cs typeface="Calibri" panose="020F0502020204030204" pitchFamily="34" charset="0"/>
                      </a:endParaRPr>
                    </a:p>
                    <a:p>
                      <a:pPr algn="ctr"/>
                      <a:endParaRPr lang="en-US" sz="1800" dirty="0">
                        <a:latin typeface="Calibri" panose="020F0502020204030204" pitchFamily="34" charset="0"/>
                        <a:cs typeface="Calibri" panose="020F0502020204030204" pitchFamily="34" charset="0"/>
                      </a:endParaRPr>
                    </a:p>
                    <a:p>
                      <a:pPr algn="ctr"/>
                      <a:r>
                        <a:rPr lang="en-US" sz="1800" dirty="0">
                          <a:latin typeface="Calibri" panose="020F0502020204030204" pitchFamily="34" charset="0"/>
                          <a:cs typeface="Calibri" panose="020F0502020204030204" pitchFamily="34" charset="0"/>
                        </a:rPr>
                        <a:t>4.1</a:t>
                      </a:r>
                    </a:p>
                  </a:txBody>
                  <a:tcPr/>
                </a:tc>
                <a:tc>
                  <a:txBody>
                    <a:bodyPr/>
                    <a:lstStyle/>
                    <a:p>
                      <a:pPr fontAlgn="base"/>
                      <a:r>
                        <a:rPr lang="en-US" sz="1800" dirty="0">
                          <a:effectLst/>
                          <a:latin typeface="Calibri" panose="020F0502020204030204" pitchFamily="34" charset="0"/>
                          <a:cs typeface="Calibri" panose="020F0502020204030204" pitchFamily="34" charset="0"/>
                        </a:rPr>
                        <a:t>Data collection and preprocessing</a:t>
                      </a:r>
                    </a:p>
                  </a:txBody>
                  <a:tcPr anchor="ctr"/>
                </a:tc>
                <a:tc>
                  <a:txBody>
                    <a:bodyPr/>
                    <a:lstStyle/>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5 days</a:t>
                      </a:r>
                    </a:p>
                  </a:txBody>
                  <a:tcPr/>
                </a:tc>
                <a:tc>
                  <a:txBody>
                    <a:bodyPr/>
                    <a:lstStyle/>
                    <a:p>
                      <a:endParaRPr lang="en-US" sz="1800" baseline="0" dirty="0" smtClean="0">
                        <a:latin typeface="Calibri" panose="020F0502020204030204" pitchFamily="34" charset="0"/>
                        <a:cs typeface="Calibri" panose="020F0502020204030204" pitchFamily="34" charset="0"/>
                      </a:endParaRPr>
                    </a:p>
                    <a:p>
                      <a:r>
                        <a:rPr lang="en-US" sz="1800" baseline="0" dirty="0" err="1" smtClean="0">
                          <a:latin typeface="Calibri" panose="020F0502020204030204" pitchFamily="34" charset="0"/>
                          <a:cs typeface="Calibri" panose="020F0502020204030204" pitchFamily="34" charset="0"/>
                        </a:rPr>
                        <a:t>Touseef</a:t>
                      </a:r>
                      <a:r>
                        <a:rPr lang="en-US" sz="1800" baseline="0" dirty="0">
                          <a:latin typeface="Calibri" panose="020F0502020204030204" pitchFamily="34" charset="0"/>
                          <a:cs typeface="Calibri" panose="020F0502020204030204" pitchFamily="34" charset="0"/>
                        </a:rPr>
                        <a:t>, </a:t>
                      </a:r>
                      <a:r>
                        <a:rPr lang="en-US" sz="1800" baseline="0" dirty="0" err="1" smtClean="0">
                          <a:latin typeface="Calibri" panose="020F0502020204030204" pitchFamily="34" charset="0"/>
                          <a:cs typeface="Calibri" panose="020F0502020204030204" pitchFamily="34" charset="0"/>
                        </a:rPr>
                        <a:t>Zeeshan</a:t>
                      </a:r>
                      <a:endParaRPr lang="en-US" sz="1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0001"/>
                  </a:ext>
                </a:extLst>
              </a:tr>
              <a:tr h="769208">
                <a:tc>
                  <a:txBody>
                    <a:bodyPr/>
                    <a:lstStyle/>
                    <a:p>
                      <a:r>
                        <a:rPr lang="en-US" sz="1800" dirty="0">
                          <a:latin typeface="Calibri" panose="020F0502020204030204" pitchFamily="34" charset="0"/>
                          <a:cs typeface="Calibri" panose="020F0502020204030204" pitchFamily="34" charset="0"/>
                        </a:rPr>
                        <a:t>6</a:t>
                      </a:r>
                    </a:p>
                  </a:txBody>
                  <a:tcPr/>
                </a:tc>
                <a:tc>
                  <a:txBody>
                    <a:bodyPr/>
                    <a:lstStyle/>
                    <a:p>
                      <a:pPr fontAlgn="base"/>
                      <a:r>
                        <a:rPr lang="en-US" sz="1800" dirty="0">
                          <a:effectLst/>
                          <a:latin typeface="Calibri" panose="020F0502020204030204" pitchFamily="34" charset="0"/>
                          <a:cs typeface="Calibri" panose="020F0502020204030204" pitchFamily="34" charset="0"/>
                        </a:rPr>
                        <a:t> </a:t>
                      </a:r>
                    </a:p>
                  </a:txBody>
                  <a:tcPr anchor="ctr"/>
                </a:tc>
                <a:tc>
                  <a:txBody>
                    <a:bodyPr/>
                    <a:lstStyle/>
                    <a:p>
                      <a:pPr algn="ctr"/>
                      <a:endParaRPr lang="en-US" sz="1800" dirty="0">
                        <a:latin typeface="Calibri" panose="020F0502020204030204" pitchFamily="34" charset="0"/>
                        <a:cs typeface="Calibri" panose="020F0502020204030204" pitchFamily="34" charset="0"/>
                      </a:endParaRPr>
                    </a:p>
                    <a:p>
                      <a:pPr algn="ctr"/>
                      <a:r>
                        <a:rPr lang="en-US" sz="1800" dirty="0">
                          <a:latin typeface="Calibri" panose="020F0502020204030204" pitchFamily="34" charset="0"/>
                          <a:cs typeface="Calibri" panose="020F0502020204030204" pitchFamily="34" charset="0"/>
                        </a:rPr>
                        <a:t>4.2</a:t>
                      </a:r>
                    </a:p>
                  </a:txBody>
                  <a:tcPr/>
                </a:tc>
                <a:tc>
                  <a:txBody>
                    <a:bodyPr/>
                    <a:lstStyle/>
                    <a:p>
                      <a:pPr fontAlgn="base"/>
                      <a:r>
                        <a:rPr lang="en-US" sz="1800" dirty="0">
                          <a:effectLst/>
                          <a:latin typeface="Calibri" panose="020F0502020204030204" pitchFamily="34" charset="0"/>
                          <a:cs typeface="Calibri" panose="020F0502020204030204" pitchFamily="34" charset="0"/>
                        </a:rPr>
                        <a:t>Model selection and training</a:t>
                      </a:r>
                    </a:p>
                  </a:txBody>
                  <a:tcPr anchor="ctr"/>
                </a:tc>
                <a:tc>
                  <a:txBody>
                    <a:bodyPr/>
                    <a:lstStyle/>
                    <a:p>
                      <a:r>
                        <a:rPr lang="en-US" sz="1800" dirty="0">
                          <a:latin typeface="Calibri" panose="020F0502020204030204" pitchFamily="34" charset="0"/>
                          <a:cs typeface="Calibri" panose="020F0502020204030204" pitchFamily="34" charset="0"/>
                        </a:rPr>
                        <a:t>5</a:t>
                      </a:r>
                      <a:r>
                        <a:rPr lang="en-US" sz="1800" baseline="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days</a:t>
                      </a:r>
                    </a:p>
                  </a:txBody>
                  <a:tcPr/>
                </a:tc>
                <a:tc>
                  <a:txBody>
                    <a:bodyPr/>
                    <a:lstStyle/>
                    <a:p>
                      <a:r>
                        <a:rPr lang="en-US" sz="1800" dirty="0" err="1">
                          <a:latin typeface="Calibri" panose="020F0502020204030204" pitchFamily="34" charset="0"/>
                          <a:cs typeface="Calibri" panose="020F0502020204030204" pitchFamily="34" charset="0"/>
                        </a:rPr>
                        <a:t>Zeeshan</a:t>
                      </a:r>
                      <a:r>
                        <a:rPr lang="en-US" sz="1800" dirty="0">
                          <a:latin typeface="Calibri" panose="020F0502020204030204" pitchFamily="34" charset="0"/>
                          <a:cs typeface="Calibri" panose="020F0502020204030204" pitchFamily="34" charset="0"/>
                        </a:rPr>
                        <a:t> </a:t>
                      </a:r>
                    </a:p>
                  </a:txBody>
                  <a:tcPr/>
                </a:tc>
                <a:extLst>
                  <a:ext uri="{0D108BD9-81ED-4DB2-BD59-A6C34878D82A}">
                    <a16:rowId xmlns:a16="http://schemas.microsoft.com/office/drawing/2014/main" xmlns="" val="10002"/>
                  </a:ext>
                </a:extLst>
              </a:tr>
              <a:tr h="997122">
                <a:tc>
                  <a:txBody>
                    <a:bodyPr/>
                    <a:lstStyle/>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7</a:t>
                      </a:r>
                    </a:p>
                  </a:txBody>
                  <a:tcPr/>
                </a:tc>
                <a:tc>
                  <a:txBody>
                    <a:bodyPr/>
                    <a:lstStyle/>
                    <a:p>
                      <a:r>
                        <a:rPr lang="en-US" sz="1800" dirty="0">
                          <a:latin typeface="Calibri" panose="020F0502020204030204" pitchFamily="34" charset="0"/>
                          <a:cs typeface="Calibri" panose="020F0502020204030204" pitchFamily="34" charset="0"/>
                        </a:rPr>
                        <a:t> </a:t>
                      </a:r>
                    </a:p>
                  </a:txBody>
                  <a:tcPr/>
                </a:tc>
                <a:tc>
                  <a:txBody>
                    <a:bodyPr/>
                    <a:lstStyle/>
                    <a:p>
                      <a:pPr algn="ctr"/>
                      <a:endParaRPr lang="en-US" sz="1800" dirty="0">
                        <a:latin typeface="Calibri" panose="020F0502020204030204" pitchFamily="34" charset="0"/>
                        <a:cs typeface="Calibri" panose="020F0502020204030204" pitchFamily="34" charset="0"/>
                      </a:endParaRPr>
                    </a:p>
                    <a:p>
                      <a:pPr algn="ctr"/>
                      <a:r>
                        <a:rPr lang="en-US" sz="1800" dirty="0">
                          <a:latin typeface="Calibri" panose="020F0502020204030204" pitchFamily="34" charset="0"/>
                          <a:cs typeface="Calibri" panose="020F0502020204030204" pitchFamily="34" charset="0"/>
                        </a:rPr>
                        <a:t>4.3</a:t>
                      </a:r>
                    </a:p>
                  </a:txBody>
                  <a:tcPr/>
                </a:tc>
                <a:tc>
                  <a:txBody>
                    <a:bodyPr/>
                    <a:lstStyle/>
                    <a:p>
                      <a:pPr fontAlgn="base"/>
                      <a:r>
                        <a:rPr lang="en-US" sz="1800" dirty="0">
                          <a:effectLst/>
                          <a:latin typeface="Calibri" panose="020F0502020204030204" pitchFamily="34" charset="0"/>
                          <a:cs typeface="Calibri" panose="020F0502020204030204" pitchFamily="34" charset="0"/>
                        </a:rPr>
                        <a:t>Model evaluation </a:t>
                      </a:r>
                    </a:p>
                  </a:txBody>
                  <a:tcPr anchor="ctr"/>
                </a:tc>
                <a:tc>
                  <a:txBody>
                    <a:bodyPr/>
                    <a:lstStyle/>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10 days </a:t>
                      </a:r>
                    </a:p>
                  </a:txBody>
                  <a:tcPr/>
                </a:tc>
                <a:tc>
                  <a:txBody>
                    <a:bodyPr/>
                    <a:lstStyle/>
                    <a:p>
                      <a:endParaRPr lang="en-US" sz="1800" b="0" dirty="0">
                        <a:solidFill>
                          <a:schemeClr val="tx1"/>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Calibri" panose="020F0502020204030204" pitchFamily="34" charset="0"/>
                          <a:cs typeface="Calibri" panose="020F0502020204030204" pitchFamily="34" charset="0"/>
                        </a:rPr>
                        <a:t>Touseef</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Hadi</a:t>
                      </a:r>
                      <a:endParaRPr lang="en-US" sz="1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035751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97820596"/>
              </p:ext>
            </p:extLst>
          </p:nvPr>
        </p:nvGraphicFramePr>
        <p:xfrm>
          <a:off x="457200" y="590107"/>
          <a:ext cx="8229600" cy="4209322"/>
        </p:xfrm>
        <a:graphic>
          <a:graphicData uri="http://schemas.openxmlformats.org/drawingml/2006/table">
            <a:tbl>
              <a:tblPr firstRow="1" bandRow="1">
                <a:tableStyleId>{5C22544A-7EE6-4342-B048-85BDC9FD1C3A}</a:tableStyleId>
              </a:tblPr>
              <a:tblGrid>
                <a:gridCol w="1371600"/>
                <a:gridCol w="1528354"/>
                <a:gridCol w="940526"/>
                <a:gridCol w="1881052"/>
                <a:gridCol w="940526"/>
                <a:gridCol w="1567542"/>
              </a:tblGrid>
              <a:tr h="1217957">
                <a:tc>
                  <a:txBody>
                    <a:bodyPr/>
                    <a:lstStyle/>
                    <a:p>
                      <a:endParaRPr lang="en-US" sz="1800" b="0" dirty="0">
                        <a:solidFill>
                          <a:schemeClr val="tx1"/>
                        </a:solidFill>
                        <a:latin typeface="Calibri" panose="020F0502020204030204" pitchFamily="34" charset="0"/>
                        <a:cs typeface="Calibri" panose="020F0502020204030204" pitchFamily="34" charset="0"/>
                      </a:endParaRPr>
                    </a:p>
                    <a:p>
                      <a:endParaRPr lang="en-US" sz="1800" b="0" dirty="0">
                        <a:solidFill>
                          <a:schemeClr val="tx1"/>
                        </a:solidFill>
                        <a:latin typeface="Calibri" panose="020F0502020204030204" pitchFamily="34" charset="0"/>
                        <a:cs typeface="Calibri" panose="020F0502020204030204" pitchFamily="34" charset="0"/>
                      </a:endParaRPr>
                    </a:p>
                    <a:p>
                      <a:r>
                        <a:rPr lang="en-GB" sz="1800" b="0" dirty="0" smtClean="0">
                          <a:solidFill>
                            <a:schemeClr val="tx1"/>
                          </a:solidFill>
                          <a:latin typeface="Calibri" panose="020F0502020204030204" pitchFamily="34" charset="0"/>
                          <a:cs typeface="Calibri" panose="020F0502020204030204" pitchFamily="34" charset="0"/>
                        </a:rPr>
                        <a:t>8</a:t>
                      </a:r>
                      <a:endParaRPr lang="en-US" sz="1800" b="0" dirty="0">
                        <a:solidFill>
                          <a:schemeClr val="tx1"/>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r>
                        <a:rPr lang="en-US" sz="1800" b="0" dirty="0">
                          <a:solidFill>
                            <a:schemeClr val="tx1"/>
                          </a:solidFill>
                          <a:latin typeface="Calibri" panose="020F0502020204030204" pitchFamily="34" charset="0"/>
                          <a:cs typeface="Calibri" panose="020F0502020204030204" pitchFamily="34" charset="0"/>
                        </a:rPr>
                        <a:t> </a:t>
                      </a:r>
                      <a:r>
                        <a:rPr lang="en-US" sz="1800" b="0" dirty="0" smtClean="0">
                          <a:solidFill>
                            <a:schemeClr val="tx1"/>
                          </a:solidFill>
                          <a:latin typeface="Calibri" panose="020F0502020204030204" pitchFamily="34" charset="0"/>
                          <a:cs typeface="Calibri" panose="020F0502020204030204" pitchFamily="34" charset="0"/>
                        </a:rPr>
                        <a:t>Backend Development</a:t>
                      </a:r>
                      <a:endParaRPr lang="en-US" sz="1800" b="0" dirty="0">
                        <a:solidFill>
                          <a:schemeClr val="tx1"/>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pPr algn="ctr"/>
                      <a:endParaRPr lang="en-US" sz="1800" b="0" dirty="0">
                        <a:solidFill>
                          <a:schemeClr val="tx1"/>
                        </a:solidFill>
                        <a:latin typeface="Calibri" panose="020F0502020204030204" pitchFamily="34" charset="0"/>
                        <a:cs typeface="Calibri" panose="020F0502020204030204" pitchFamily="34" charset="0"/>
                      </a:endParaRPr>
                    </a:p>
                    <a:p>
                      <a:pPr algn="ctr"/>
                      <a:endParaRPr lang="en-US" sz="1800" b="0" dirty="0">
                        <a:solidFill>
                          <a:schemeClr val="tx1"/>
                        </a:solidFill>
                        <a:latin typeface="Calibri" panose="020F0502020204030204" pitchFamily="34" charset="0"/>
                        <a:cs typeface="Calibri" panose="020F050202020403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smtClean="0">
                          <a:solidFill>
                            <a:schemeClr val="tx1"/>
                          </a:solidFill>
                          <a:effectLst/>
                          <a:latin typeface="Calibri" panose="020F0502020204030204" pitchFamily="34" charset="0"/>
                          <a:cs typeface="Calibri" panose="020F0502020204030204" pitchFamily="34" charset="0"/>
                        </a:rPr>
                        <a:t>5.1</a:t>
                      </a:r>
                      <a:endParaRPr lang="en-US" sz="1800" b="0" dirty="0">
                        <a:solidFill>
                          <a:schemeClr val="tx1"/>
                        </a:solidFill>
                        <a:effectLst/>
                        <a:latin typeface="Calibri" panose="020F0502020204030204" pitchFamily="34" charset="0"/>
                        <a:cs typeface="Calibri" panose="020F0502020204030204" pitchFamily="34" charset="0"/>
                      </a:endParaRPr>
                    </a:p>
                    <a:p>
                      <a:pPr algn="ctr"/>
                      <a:endParaRPr lang="en-US" sz="1800" b="0" dirty="0">
                        <a:solidFill>
                          <a:schemeClr val="tx1"/>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pPr fontAlgn="base"/>
                      <a:r>
                        <a:rPr lang="en-US" sz="1800" b="0" dirty="0" smtClean="0">
                          <a:solidFill>
                            <a:schemeClr val="tx1"/>
                          </a:solidFill>
                          <a:effectLst/>
                          <a:latin typeface="Calibri" panose="020F0502020204030204" pitchFamily="34" charset="0"/>
                          <a:cs typeface="Calibri" panose="020F0502020204030204" pitchFamily="34" charset="0"/>
                        </a:rPr>
                        <a:t>Backend Work</a:t>
                      </a:r>
                      <a:endParaRPr lang="en-US" sz="1800" b="0" dirty="0">
                        <a:solidFill>
                          <a:schemeClr val="tx1"/>
                        </a:solidFill>
                        <a:effectLst/>
                        <a:latin typeface="Calibri" panose="020F0502020204030204" pitchFamily="34" charset="0"/>
                        <a:cs typeface="Calibri" panose="020F0502020204030204" pitchFamily="34" charset="0"/>
                      </a:endParaRPr>
                    </a:p>
                  </a:txBody>
                  <a:tcPr anchor="ctr">
                    <a:solidFill>
                      <a:schemeClr val="accent1">
                        <a:lumMod val="40000"/>
                        <a:lumOff val="60000"/>
                      </a:schemeClr>
                    </a:solidFill>
                  </a:tcPr>
                </a:tc>
                <a:tc>
                  <a:txBody>
                    <a:bodyPr/>
                    <a:lstStyle/>
                    <a:p>
                      <a:endParaRPr lang="en-US" sz="1800" b="0" i="0" kern="1200" dirty="0">
                        <a:solidFill>
                          <a:schemeClr val="lt1"/>
                        </a:solidFill>
                        <a:effectLst/>
                        <a:latin typeface="Calibri" panose="020F0502020204030204" pitchFamily="34" charset="0"/>
                        <a:ea typeface="+mn-ea"/>
                        <a:cs typeface="Calibri" panose="020F0502020204030204" pitchFamily="34" charset="0"/>
                      </a:endParaRPr>
                    </a:p>
                    <a:p>
                      <a:r>
                        <a:rPr lang="en-GB" sz="1800" b="0" i="0" kern="1200" baseline="0" dirty="0" smtClean="0">
                          <a:solidFill>
                            <a:schemeClr val="tx1"/>
                          </a:solidFill>
                          <a:effectLst/>
                          <a:latin typeface="Calibri" panose="020F0502020204030204" pitchFamily="34" charset="0"/>
                          <a:ea typeface="+mn-ea"/>
                          <a:cs typeface="Calibri" panose="020F0502020204030204" pitchFamily="34" charset="0"/>
                        </a:rPr>
                        <a:t> 25 days</a:t>
                      </a:r>
                      <a:endParaRPr lang="en-US" sz="1800" b="0" dirty="0">
                        <a:solidFill>
                          <a:schemeClr val="tx1"/>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endParaRPr lang="en-US" sz="1800" b="0" dirty="0">
                        <a:solidFill>
                          <a:schemeClr val="tx1"/>
                        </a:solidFill>
                        <a:latin typeface="Calibri" panose="020F0502020204030204" pitchFamily="34" charset="0"/>
                        <a:cs typeface="Calibri" panose="020F0502020204030204" pitchFamily="34" charset="0"/>
                      </a:endParaRPr>
                    </a:p>
                    <a:p>
                      <a:r>
                        <a:rPr lang="en-US" sz="1800" b="0" dirty="0" err="1">
                          <a:solidFill>
                            <a:schemeClr val="tx1"/>
                          </a:solidFill>
                          <a:latin typeface="Calibri" panose="020F0502020204030204" pitchFamily="34" charset="0"/>
                          <a:cs typeface="Calibri" panose="020F0502020204030204" pitchFamily="34" charset="0"/>
                        </a:rPr>
                        <a:t>Touseef</a:t>
                      </a:r>
                      <a:r>
                        <a:rPr lang="en-US" sz="1800" b="0" dirty="0">
                          <a:solidFill>
                            <a:schemeClr val="tx1"/>
                          </a:solidFill>
                          <a:latin typeface="Calibri" panose="020F0502020204030204" pitchFamily="34" charset="0"/>
                          <a:cs typeface="Calibri" panose="020F0502020204030204" pitchFamily="34" charset="0"/>
                        </a:rPr>
                        <a:t>,</a:t>
                      </a:r>
                      <a:r>
                        <a:rPr lang="en-US" sz="1800" b="0" baseline="0" dirty="0">
                          <a:solidFill>
                            <a:schemeClr val="tx1"/>
                          </a:solidFill>
                          <a:latin typeface="Calibri" panose="020F0502020204030204" pitchFamily="34" charset="0"/>
                          <a:cs typeface="Calibri" panose="020F0502020204030204" pitchFamily="34" charset="0"/>
                        </a:rPr>
                        <a:t> </a:t>
                      </a:r>
                      <a:r>
                        <a:rPr lang="en-US" sz="1800" b="0" baseline="0" dirty="0" err="1">
                          <a:solidFill>
                            <a:schemeClr val="tx1"/>
                          </a:solidFill>
                          <a:latin typeface="Calibri" panose="020F0502020204030204" pitchFamily="34" charset="0"/>
                          <a:cs typeface="Calibri" panose="020F0502020204030204" pitchFamily="34" charset="0"/>
                        </a:rPr>
                        <a:t>Hadi</a:t>
                      </a:r>
                      <a:endParaRPr lang="en-US" sz="1800" b="0" dirty="0">
                        <a:solidFill>
                          <a:schemeClr val="tx1"/>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r>
              <a:tr h="1225035">
                <a:tc>
                  <a:txBody>
                    <a:bodyPr/>
                    <a:lstStyle/>
                    <a:p>
                      <a:endParaRPr lang="en-US" sz="1800" dirty="0">
                        <a:latin typeface="Calibri" panose="020F0502020204030204" pitchFamily="34" charset="0"/>
                        <a:cs typeface="Calibri" panose="020F0502020204030204" pitchFamily="34" charset="0"/>
                      </a:endParaRPr>
                    </a:p>
                    <a:p>
                      <a:r>
                        <a:rPr lang="en-GB" sz="1800" dirty="0" smtClean="0">
                          <a:latin typeface="Calibri" panose="020F0502020204030204" pitchFamily="34" charset="0"/>
                          <a:cs typeface="Calibri" panose="020F0502020204030204" pitchFamily="34" charset="0"/>
                        </a:rPr>
                        <a:t>9</a:t>
                      </a:r>
                      <a:endParaRPr lang="en-US" sz="1800" dirty="0">
                        <a:latin typeface="Calibri" panose="020F0502020204030204" pitchFamily="34" charset="0"/>
                        <a:cs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cs typeface="Calibri" panose="020F0502020204030204" pitchFamily="34" charset="0"/>
                      </a:endParaRPr>
                    </a:p>
                  </a:txBody>
                  <a:tcPr/>
                </a:tc>
                <a:tc>
                  <a:txBody>
                    <a:bodyPr/>
                    <a:lstStyle/>
                    <a:p>
                      <a:pPr algn="ctr"/>
                      <a:endParaRPr lang="en-US" sz="1800" dirty="0">
                        <a:latin typeface="Calibri" panose="020F0502020204030204" pitchFamily="34" charset="0"/>
                        <a:cs typeface="Calibri" panose="020F0502020204030204" pitchFamily="34" charset="0"/>
                      </a:endParaRPr>
                    </a:p>
                    <a:p>
                      <a:pPr algn="ctr"/>
                      <a:endParaRPr lang="en-US" sz="1800" dirty="0">
                        <a:latin typeface="Calibri" panose="020F0502020204030204" pitchFamily="34" charset="0"/>
                        <a:cs typeface="Calibri" panose="020F0502020204030204" pitchFamily="34" charset="0"/>
                      </a:endParaRPr>
                    </a:p>
                    <a:p>
                      <a:pPr algn="ctr"/>
                      <a:r>
                        <a:rPr lang="en-GB" sz="1800" dirty="0" smtClean="0">
                          <a:latin typeface="Calibri" panose="020F0502020204030204" pitchFamily="34" charset="0"/>
                          <a:cs typeface="Calibri" panose="020F0502020204030204" pitchFamily="34" charset="0"/>
                        </a:rPr>
                        <a:t>5.2</a:t>
                      </a:r>
                      <a:endParaRPr lang="en-US" sz="1800" dirty="0">
                        <a:latin typeface="Calibri" panose="020F0502020204030204" pitchFamily="34" charset="0"/>
                        <a:cs typeface="Calibri" panose="020F0502020204030204" pitchFamily="34" charset="0"/>
                      </a:endParaRPr>
                    </a:p>
                  </a:txBody>
                  <a:tcPr/>
                </a:tc>
                <a:tc>
                  <a:txBody>
                    <a:bodyPr/>
                    <a:lstStyle/>
                    <a:p>
                      <a:pPr fontAlgn="base"/>
                      <a:r>
                        <a:rPr lang="en-US" sz="1800" dirty="0" smtClean="0">
                          <a:effectLst/>
                          <a:latin typeface="Calibri" panose="020F0502020204030204" pitchFamily="34" charset="0"/>
                          <a:cs typeface="Calibri" panose="020F0502020204030204" pitchFamily="34" charset="0"/>
                        </a:rPr>
                        <a:t>Model Integration</a:t>
                      </a:r>
                      <a:endParaRPr lang="en-US" sz="1800" dirty="0">
                        <a:effectLst/>
                        <a:latin typeface="Calibri" panose="020F0502020204030204" pitchFamily="34" charset="0"/>
                        <a:cs typeface="Calibri" panose="020F0502020204030204" pitchFamily="34" charset="0"/>
                      </a:endParaRPr>
                    </a:p>
                  </a:txBody>
                  <a:tcPr anchor="ctr"/>
                </a:tc>
                <a:tc>
                  <a:txBody>
                    <a:bodyPr/>
                    <a:lstStyle/>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5</a:t>
                      </a:r>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days</a:t>
                      </a:r>
                    </a:p>
                  </a:txBody>
                  <a:tcPr/>
                </a:tc>
                <a:tc>
                  <a:txBody>
                    <a:bodyPr/>
                    <a:lstStyle/>
                    <a:p>
                      <a:endParaRPr lang="en-US" sz="1800" baseline="0" dirty="0">
                        <a:latin typeface="Calibri" panose="020F0502020204030204" pitchFamily="34" charset="0"/>
                        <a:cs typeface="Calibri" panose="020F0502020204030204" pitchFamily="34" charset="0"/>
                      </a:endParaRPr>
                    </a:p>
                    <a:p>
                      <a:r>
                        <a:rPr lang="en-US" sz="1800" baseline="0" dirty="0" err="1">
                          <a:latin typeface="Calibri" panose="020F0502020204030204" pitchFamily="34" charset="0"/>
                          <a:cs typeface="Calibri" panose="020F0502020204030204" pitchFamily="34" charset="0"/>
                        </a:rPr>
                        <a:t>Touseef</a:t>
                      </a:r>
                      <a:r>
                        <a:rPr lang="en-US" sz="1800" baseline="0" dirty="0">
                          <a:latin typeface="Calibri" panose="020F0502020204030204" pitchFamily="34" charset="0"/>
                          <a:cs typeface="Calibri" panose="020F0502020204030204" pitchFamily="34" charset="0"/>
                        </a:rPr>
                        <a:t>, </a:t>
                      </a:r>
                      <a:r>
                        <a:rPr lang="en-US" sz="1800" baseline="0" dirty="0" err="1">
                          <a:latin typeface="Calibri" panose="020F0502020204030204" pitchFamily="34" charset="0"/>
                          <a:cs typeface="Calibri" panose="020F0502020204030204" pitchFamily="34" charset="0"/>
                        </a:rPr>
                        <a:t>Hadi</a:t>
                      </a:r>
                      <a:endParaRPr lang="en-US" sz="1800" dirty="0">
                        <a:latin typeface="Calibri" panose="020F0502020204030204" pitchFamily="34" charset="0"/>
                        <a:cs typeface="Calibri" panose="020F0502020204030204" pitchFamily="34" charset="0"/>
                      </a:endParaRPr>
                    </a:p>
                  </a:txBody>
                  <a:tcPr/>
                </a:tc>
              </a:tr>
              <a:tr h="769208">
                <a:tc>
                  <a:txBody>
                    <a:bodyPr/>
                    <a:lstStyle/>
                    <a:p>
                      <a:r>
                        <a:rPr lang="en-GB" sz="1800" dirty="0" smtClean="0">
                          <a:latin typeface="Calibri" panose="020F0502020204030204" pitchFamily="34" charset="0"/>
                          <a:cs typeface="Calibri" panose="020F0502020204030204" pitchFamily="34" charset="0"/>
                        </a:rPr>
                        <a:t>10</a:t>
                      </a:r>
                      <a:endParaRPr lang="en-US" sz="1800" dirty="0">
                        <a:latin typeface="Calibri" panose="020F0502020204030204" pitchFamily="34" charset="0"/>
                        <a:cs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Calibri" panose="020F0502020204030204" pitchFamily="34" charset="0"/>
                          <a:cs typeface="Calibri" panose="020F0502020204030204" pitchFamily="34" charset="0"/>
                        </a:rPr>
                        <a:t>Testing And Debugging</a:t>
                      </a:r>
                      <a:endParaRPr lang="en-US" sz="1800" dirty="0">
                        <a:effectLst/>
                        <a:latin typeface="Calibri" panose="020F0502020204030204" pitchFamily="34" charset="0"/>
                        <a:cs typeface="Calibri" panose="020F0502020204030204" pitchFamily="34" charset="0"/>
                      </a:endParaRPr>
                    </a:p>
                  </a:txBody>
                  <a:tcPr anchor="ctr"/>
                </a:tc>
                <a:tc>
                  <a:txBody>
                    <a:bodyPr/>
                    <a:lstStyle/>
                    <a:p>
                      <a:pPr algn="ctr"/>
                      <a:endParaRPr lang="en-US" sz="1800" dirty="0">
                        <a:latin typeface="Calibri" panose="020F0502020204030204" pitchFamily="34" charset="0"/>
                        <a:cs typeface="Calibri" panose="020F0502020204030204" pitchFamily="34" charset="0"/>
                      </a:endParaRPr>
                    </a:p>
                    <a:p>
                      <a:pPr algn="ctr"/>
                      <a:r>
                        <a:rPr lang="en-GB" sz="1800" dirty="0" smtClean="0">
                          <a:latin typeface="Calibri" panose="020F0502020204030204" pitchFamily="34" charset="0"/>
                          <a:cs typeface="Calibri" panose="020F0502020204030204" pitchFamily="34" charset="0"/>
                        </a:rPr>
                        <a:t>6.1</a:t>
                      </a:r>
                      <a:endParaRPr lang="en-US" sz="1800" dirty="0">
                        <a:latin typeface="Calibri" panose="020F0502020204030204" pitchFamily="34" charset="0"/>
                        <a:cs typeface="Calibri" panose="020F0502020204030204" pitchFamily="34" charset="0"/>
                      </a:endParaRPr>
                    </a:p>
                  </a:txBody>
                  <a:tcPr/>
                </a:tc>
                <a:tc>
                  <a:txBody>
                    <a:bodyPr/>
                    <a:lstStyle/>
                    <a:p>
                      <a:pPr fontAlgn="base"/>
                      <a:r>
                        <a:rPr lang="en-US" sz="1800" dirty="0" smtClean="0">
                          <a:effectLst/>
                          <a:latin typeface="Calibri" panose="020F0502020204030204" pitchFamily="34" charset="0"/>
                          <a:cs typeface="Calibri" panose="020F0502020204030204" pitchFamily="34" charset="0"/>
                        </a:rPr>
                        <a:t>White box Testing</a:t>
                      </a:r>
                      <a:endParaRPr lang="en-US" sz="1800" dirty="0">
                        <a:effectLst/>
                        <a:latin typeface="Calibri" panose="020F0502020204030204" pitchFamily="34" charset="0"/>
                        <a:cs typeface="Calibri" panose="020F0502020204030204" pitchFamily="34" charset="0"/>
                      </a:endParaRPr>
                    </a:p>
                  </a:txBody>
                  <a:tcPr anchor="ctr"/>
                </a:tc>
                <a:tc>
                  <a:txBody>
                    <a:bodyPr/>
                    <a:lstStyle/>
                    <a:p>
                      <a:r>
                        <a:rPr lang="en-US" sz="1800" dirty="0">
                          <a:latin typeface="Calibri" panose="020F0502020204030204" pitchFamily="34" charset="0"/>
                          <a:cs typeface="Calibri" panose="020F0502020204030204" pitchFamily="34" charset="0"/>
                        </a:rPr>
                        <a:t>5</a:t>
                      </a:r>
                      <a:r>
                        <a:rPr lang="en-US" sz="1800" baseline="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days</a:t>
                      </a:r>
                    </a:p>
                  </a:txBody>
                  <a:tcPr/>
                </a:tc>
                <a:tc>
                  <a:txBody>
                    <a:bodyPr/>
                    <a:lstStyle/>
                    <a:p>
                      <a:r>
                        <a:rPr lang="en-US" sz="1800" dirty="0" err="1">
                          <a:latin typeface="Calibri" panose="020F0502020204030204" pitchFamily="34" charset="0"/>
                          <a:cs typeface="Calibri" panose="020F0502020204030204" pitchFamily="34" charset="0"/>
                        </a:rPr>
                        <a:t>Zeeshan</a:t>
                      </a:r>
                      <a:r>
                        <a:rPr lang="en-US" sz="1800" dirty="0">
                          <a:latin typeface="Calibri" panose="020F0502020204030204" pitchFamily="34" charset="0"/>
                          <a:cs typeface="Calibri" panose="020F0502020204030204" pitchFamily="34" charset="0"/>
                        </a:rPr>
                        <a:t> </a:t>
                      </a:r>
                      <a:r>
                        <a:rPr lang="en-US" sz="1800" dirty="0" smtClean="0">
                          <a:latin typeface="Calibri" panose="020F0502020204030204" pitchFamily="34" charset="0"/>
                          <a:cs typeface="Calibri" panose="020F0502020204030204" pitchFamily="34" charset="0"/>
                        </a:rPr>
                        <a:t>,</a:t>
                      </a:r>
                      <a:r>
                        <a:rPr lang="en-US" sz="1800" dirty="0" err="1" smtClean="0">
                          <a:latin typeface="Calibri" panose="020F0502020204030204" pitchFamily="34" charset="0"/>
                          <a:cs typeface="Calibri" panose="020F0502020204030204" pitchFamily="34" charset="0"/>
                        </a:rPr>
                        <a:t>Hadi</a:t>
                      </a:r>
                      <a:endParaRPr lang="en-US" sz="1800" dirty="0">
                        <a:latin typeface="Calibri" panose="020F0502020204030204" pitchFamily="34" charset="0"/>
                        <a:cs typeface="Calibri" panose="020F0502020204030204" pitchFamily="34" charset="0"/>
                      </a:endParaRPr>
                    </a:p>
                  </a:txBody>
                  <a:tcPr/>
                </a:tc>
              </a:tr>
              <a:tr h="997122">
                <a:tc>
                  <a:txBody>
                    <a:bodyPr/>
                    <a:lstStyle/>
                    <a:p>
                      <a:endParaRPr lang="en-US" sz="1800" dirty="0">
                        <a:latin typeface="Calibri" panose="020F0502020204030204" pitchFamily="34" charset="0"/>
                        <a:cs typeface="Calibri" panose="020F0502020204030204" pitchFamily="34" charset="0"/>
                      </a:endParaRPr>
                    </a:p>
                    <a:p>
                      <a:r>
                        <a:rPr lang="en-GB" sz="1800" dirty="0" smtClean="0">
                          <a:latin typeface="Calibri" panose="020F0502020204030204" pitchFamily="34" charset="0"/>
                          <a:cs typeface="Calibri" panose="020F0502020204030204" pitchFamily="34" charset="0"/>
                        </a:rPr>
                        <a:t>11</a:t>
                      </a:r>
                      <a:endParaRPr lang="en-US" sz="1800" dirty="0">
                        <a:latin typeface="Calibri" panose="020F0502020204030204" pitchFamily="34" charset="0"/>
                        <a:cs typeface="Calibri" panose="020F0502020204030204" pitchFamily="34" charset="0"/>
                      </a:endParaRPr>
                    </a:p>
                  </a:txBody>
                  <a:tcPr/>
                </a:tc>
                <a:tc>
                  <a:txBody>
                    <a:bodyPr/>
                    <a:lstStyle/>
                    <a:p>
                      <a:r>
                        <a:rPr lang="en-US" sz="1800" dirty="0">
                          <a:latin typeface="Calibri" panose="020F0502020204030204" pitchFamily="34" charset="0"/>
                          <a:cs typeface="Calibri" panose="020F0502020204030204" pitchFamily="34" charset="0"/>
                        </a:rPr>
                        <a:t> </a:t>
                      </a:r>
                    </a:p>
                  </a:txBody>
                  <a:tcPr/>
                </a:tc>
                <a:tc>
                  <a:txBody>
                    <a:bodyPr/>
                    <a:lstStyle/>
                    <a:p>
                      <a:pPr algn="ctr"/>
                      <a:endParaRPr lang="en-US" sz="1800" dirty="0">
                        <a:latin typeface="Calibri" panose="020F0502020204030204" pitchFamily="34" charset="0"/>
                        <a:cs typeface="Calibri" panose="020F0502020204030204" pitchFamily="34" charset="0"/>
                      </a:endParaRPr>
                    </a:p>
                    <a:p>
                      <a:pPr algn="ctr"/>
                      <a:r>
                        <a:rPr lang="en-GB" sz="1800" dirty="0" smtClean="0">
                          <a:latin typeface="Calibri" panose="020F0502020204030204" pitchFamily="34" charset="0"/>
                          <a:cs typeface="Calibri" panose="020F0502020204030204" pitchFamily="34" charset="0"/>
                        </a:rPr>
                        <a:t>6.2</a:t>
                      </a:r>
                      <a:endParaRPr lang="en-US" sz="1800" dirty="0">
                        <a:latin typeface="Calibri" panose="020F0502020204030204" pitchFamily="34" charset="0"/>
                        <a:cs typeface="Calibri" panose="020F0502020204030204" pitchFamily="34" charset="0"/>
                      </a:endParaRPr>
                    </a:p>
                  </a:txBody>
                  <a:tcPr/>
                </a:tc>
                <a:tc>
                  <a:txBody>
                    <a:bodyPr/>
                    <a:lstStyle/>
                    <a:p>
                      <a:pPr fontAlgn="base"/>
                      <a:r>
                        <a:rPr lang="en-US" sz="1800" dirty="0" smtClean="0">
                          <a:effectLst/>
                          <a:latin typeface="Calibri" panose="020F0502020204030204" pitchFamily="34" charset="0"/>
                          <a:cs typeface="Calibri" panose="020F0502020204030204" pitchFamily="34" charset="0"/>
                        </a:rPr>
                        <a:t>Black box Testing</a:t>
                      </a:r>
                      <a:endParaRPr lang="en-US" sz="1800" dirty="0">
                        <a:effectLst/>
                        <a:latin typeface="Calibri" panose="020F0502020204030204" pitchFamily="34" charset="0"/>
                        <a:cs typeface="Calibri" panose="020F0502020204030204" pitchFamily="34" charset="0"/>
                      </a:endParaRPr>
                    </a:p>
                  </a:txBody>
                  <a:tcPr anchor="ctr"/>
                </a:tc>
                <a:tc>
                  <a:txBody>
                    <a:bodyPr/>
                    <a:lstStyle/>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10 days </a:t>
                      </a:r>
                    </a:p>
                  </a:txBody>
                  <a:tcPr/>
                </a:tc>
                <a:tc>
                  <a:txBody>
                    <a:bodyPr/>
                    <a:lstStyle/>
                    <a:p>
                      <a:endParaRPr lang="en-US" sz="1800" b="0" dirty="0">
                        <a:solidFill>
                          <a:schemeClr val="tx1"/>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Calibri" panose="020F0502020204030204" pitchFamily="34" charset="0"/>
                          <a:cs typeface="Calibri" panose="020F0502020204030204" pitchFamily="34" charset="0"/>
                        </a:rPr>
                        <a:t>Touseef</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Hadi</a:t>
                      </a:r>
                      <a:endParaRPr lang="en-US" sz="1800" dirty="0">
                        <a:latin typeface="Calibri" panose="020F0502020204030204" pitchFamily="34" charset="0"/>
                        <a:cs typeface="Calibri" panose="020F0502020204030204" pitchFamily="34" charset="0"/>
                      </a:endParaRPr>
                    </a:p>
                  </a:txBody>
                  <a:tcPr/>
                </a:tc>
              </a:tr>
            </a:tbl>
          </a:graphicData>
        </a:graphic>
      </p:graphicFrame>
    </p:spTree>
    <p:extLst>
      <p:ext uri="{BB962C8B-B14F-4D97-AF65-F5344CB8AC3E}">
        <p14:creationId xmlns:p14="http://schemas.microsoft.com/office/powerpoint/2010/main" val="3092269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0B4BC2-4CBB-DD47-B523-061AF3A8D32D}"/>
              </a:ext>
            </a:extLst>
          </p:cNvPr>
          <p:cNvSpPr>
            <a:spLocks noGrp="1"/>
          </p:cNvSpPr>
          <p:nvPr>
            <p:ph type="title"/>
          </p:nvPr>
        </p:nvSpPr>
        <p:spPr/>
        <p:txBody>
          <a:bodyPr/>
          <a:lstStyle/>
          <a:p>
            <a:r>
              <a:rPr lang="en-US" dirty="0"/>
              <a:t>Best Practices/ Coding Standards</a:t>
            </a:r>
          </a:p>
        </p:txBody>
      </p:sp>
      <p:sp>
        <p:nvSpPr>
          <p:cNvPr id="3" name="Text Placeholder 2">
            <a:extLst>
              <a:ext uri="{FF2B5EF4-FFF2-40B4-BE49-F238E27FC236}">
                <a16:creationId xmlns:a16="http://schemas.microsoft.com/office/drawing/2014/main" xmlns="" id="{8FE6690C-B061-103A-83AD-1A78A1F354D5}"/>
              </a:ext>
            </a:extLst>
          </p:cNvPr>
          <p:cNvSpPr>
            <a:spLocks noGrp="1"/>
          </p:cNvSpPr>
          <p:nvPr>
            <p:ph type="body" idx="1"/>
          </p:nvPr>
        </p:nvSpPr>
        <p:spPr>
          <a:xfrm>
            <a:off x="457200" y="1333072"/>
            <a:ext cx="8229600" cy="4525963"/>
          </a:xfrm>
        </p:spPr>
        <p:txBody>
          <a:bodyPr/>
          <a:lstStyle/>
          <a:p>
            <a:pPr marL="342900">
              <a:lnSpc>
                <a:spcPct val="150000"/>
              </a:lnSpc>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During the development phase of our application, we will imply on following practices and coding conventions: </a:t>
            </a:r>
          </a:p>
          <a:p>
            <a:pPr marL="342900">
              <a:lnSpc>
                <a:spcPct val="150000"/>
              </a:lnSpc>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Following Naming Conventions </a:t>
            </a:r>
          </a:p>
          <a:p>
            <a:pPr marL="342900">
              <a:lnSpc>
                <a:spcPct val="150000"/>
              </a:lnSpc>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 Keeping the code modularized by one widget per dart file. </a:t>
            </a:r>
          </a:p>
          <a:p>
            <a:pPr marL="342900">
              <a:lnSpc>
                <a:spcPct val="150000"/>
              </a:lnSpc>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 Avoiding Coded Literals </a:t>
            </a:r>
          </a:p>
          <a:p>
            <a:pPr marL="342900">
              <a:lnSpc>
                <a:spcPct val="150000"/>
              </a:lnSpc>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 Using Git for Version Control </a:t>
            </a:r>
          </a:p>
          <a:p>
            <a:pPr marL="342900">
              <a:lnSpc>
                <a:spcPct val="150000"/>
              </a:lnSpc>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 Avoiding Deep Nesting </a:t>
            </a:r>
          </a:p>
          <a:p>
            <a:pPr marL="342900">
              <a:lnSpc>
                <a:spcPct val="150000"/>
              </a:lnSpc>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 Using functions instead of repeated code. </a:t>
            </a:r>
          </a:p>
          <a:p>
            <a:pPr marL="342900">
              <a:lnSpc>
                <a:spcPct val="150000"/>
              </a:lnSpc>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 Promoting Single Responsibility Principle.</a:t>
            </a:r>
          </a:p>
          <a:p>
            <a:endParaRPr lang="en-US"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7906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6CECB4-E747-D9DD-9C13-55E0E5C8062A}"/>
              </a:ext>
            </a:extLst>
          </p:cNvPr>
          <p:cNvSpPr>
            <a:spLocks noGrp="1"/>
          </p:cNvSpPr>
          <p:nvPr>
            <p:ph type="title"/>
          </p:nvPr>
        </p:nvSpPr>
        <p:spPr/>
        <p:txBody>
          <a:bodyPr/>
          <a:lstStyle/>
          <a:p>
            <a:r>
              <a:rPr lang="en-US" dirty="0"/>
              <a:t>Prototype</a:t>
            </a:r>
          </a:p>
        </p:txBody>
      </p:sp>
      <p:pic>
        <p:nvPicPr>
          <p:cNvPr id="5" name="Picture 4">
            <a:extLst>
              <a:ext uri="{FF2B5EF4-FFF2-40B4-BE49-F238E27FC236}">
                <a16:creationId xmlns:a16="http://schemas.microsoft.com/office/drawing/2014/main" xmlns="" id="{2706CBC6-BBB0-B299-AEBC-2091D2313801}"/>
              </a:ext>
            </a:extLst>
          </p:cNvPr>
          <p:cNvPicPr>
            <a:picLocks noChangeAspect="1"/>
          </p:cNvPicPr>
          <p:nvPr/>
        </p:nvPicPr>
        <p:blipFill>
          <a:blip r:embed="rId2"/>
          <a:stretch>
            <a:fillRect/>
          </a:stretch>
        </p:blipFill>
        <p:spPr>
          <a:xfrm>
            <a:off x="675564" y="2495640"/>
            <a:ext cx="1239340" cy="1312880"/>
          </a:xfrm>
          <a:prstGeom prst="rect">
            <a:avLst/>
          </a:prstGeom>
        </p:spPr>
      </p:pic>
      <p:pic>
        <p:nvPicPr>
          <p:cNvPr id="7" name="Picture 6">
            <a:extLst>
              <a:ext uri="{FF2B5EF4-FFF2-40B4-BE49-F238E27FC236}">
                <a16:creationId xmlns:a16="http://schemas.microsoft.com/office/drawing/2014/main" xmlns="" id="{31025390-FED9-7DF7-A61C-098B991B3D48}"/>
              </a:ext>
            </a:extLst>
          </p:cNvPr>
          <p:cNvPicPr>
            <a:picLocks noChangeAspect="1"/>
          </p:cNvPicPr>
          <p:nvPr/>
        </p:nvPicPr>
        <p:blipFill>
          <a:blip r:embed="rId3"/>
          <a:stretch>
            <a:fillRect/>
          </a:stretch>
        </p:blipFill>
        <p:spPr>
          <a:xfrm>
            <a:off x="2842008" y="2446356"/>
            <a:ext cx="1261354" cy="1312880"/>
          </a:xfrm>
          <a:prstGeom prst="rect">
            <a:avLst/>
          </a:prstGeom>
        </p:spPr>
      </p:pic>
      <p:pic>
        <p:nvPicPr>
          <p:cNvPr id="9" name="Picture 8">
            <a:extLst>
              <a:ext uri="{FF2B5EF4-FFF2-40B4-BE49-F238E27FC236}">
                <a16:creationId xmlns:a16="http://schemas.microsoft.com/office/drawing/2014/main" xmlns="" id="{72042E09-74C7-0969-A42D-2920D69D5058}"/>
              </a:ext>
            </a:extLst>
          </p:cNvPr>
          <p:cNvPicPr>
            <a:picLocks noChangeAspect="1"/>
          </p:cNvPicPr>
          <p:nvPr/>
        </p:nvPicPr>
        <p:blipFill>
          <a:blip r:embed="rId4"/>
          <a:stretch>
            <a:fillRect/>
          </a:stretch>
        </p:blipFill>
        <p:spPr>
          <a:xfrm>
            <a:off x="5487898" y="4029198"/>
            <a:ext cx="1663334" cy="1689122"/>
          </a:xfrm>
          <a:prstGeom prst="rect">
            <a:avLst/>
          </a:prstGeom>
        </p:spPr>
      </p:pic>
      <p:pic>
        <p:nvPicPr>
          <p:cNvPr id="11" name="Picture 10">
            <a:extLst>
              <a:ext uri="{FF2B5EF4-FFF2-40B4-BE49-F238E27FC236}">
                <a16:creationId xmlns:a16="http://schemas.microsoft.com/office/drawing/2014/main" xmlns="" id="{99E59D5E-6B72-606C-389E-671CEF2E6DC3}"/>
              </a:ext>
            </a:extLst>
          </p:cNvPr>
          <p:cNvPicPr>
            <a:picLocks noChangeAspect="1"/>
          </p:cNvPicPr>
          <p:nvPr/>
        </p:nvPicPr>
        <p:blipFill>
          <a:blip r:embed="rId5"/>
          <a:stretch>
            <a:fillRect/>
          </a:stretch>
        </p:blipFill>
        <p:spPr>
          <a:xfrm>
            <a:off x="4771860" y="2495640"/>
            <a:ext cx="2652645" cy="1125716"/>
          </a:xfrm>
          <a:prstGeom prst="rect">
            <a:avLst/>
          </a:prstGeom>
        </p:spPr>
      </p:pic>
      <p:pic>
        <p:nvPicPr>
          <p:cNvPr id="13" name="Picture 12">
            <a:extLst>
              <a:ext uri="{FF2B5EF4-FFF2-40B4-BE49-F238E27FC236}">
                <a16:creationId xmlns:a16="http://schemas.microsoft.com/office/drawing/2014/main" xmlns="" id="{3BA7078D-C9DD-14F9-BC4B-8676D532A780}"/>
              </a:ext>
            </a:extLst>
          </p:cNvPr>
          <p:cNvPicPr>
            <a:picLocks noChangeAspect="1"/>
          </p:cNvPicPr>
          <p:nvPr/>
        </p:nvPicPr>
        <p:blipFill>
          <a:blip r:embed="rId6"/>
          <a:stretch>
            <a:fillRect/>
          </a:stretch>
        </p:blipFill>
        <p:spPr>
          <a:xfrm>
            <a:off x="1832245" y="4285061"/>
            <a:ext cx="2739755" cy="1312881"/>
          </a:xfrm>
          <a:prstGeom prst="rect">
            <a:avLst/>
          </a:prstGeom>
        </p:spPr>
      </p:pic>
      <p:cxnSp>
        <p:nvCxnSpPr>
          <p:cNvPr id="15" name="Straight Arrow Connector 14">
            <a:extLst>
              <a:ext uri="{FF2B5EF4-FFF2-40B4-BE49-F238E27FC236}">
                <a16:creationId xmlns:a16="http://schemas.microsoft.com/office/drawing/2014/main" xmlns="" id="{903610FD-18BE-2C86-F0D4-8A82AB687369}"/>
              </a:ext>
            </a:extLst>
          </p:cNvPr>
          <p:cNvCxnSpPr/>
          <p:nvPr/>
        </p:nvCxnSpPr>
        <p:spPr>
          <a:xfrm>
            <a:off x="2121763" y="3098307"/>
            <a:ext cx="4616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xmlns="" id="{45125CA3-DE1B-4D82-9A6F-F1BF4A0BB3FA}"/>
              </a:ext>
            </a:extLst>
          </p:cNvPr>
          <p:cNvCxnSpPr/>
          <p:nvPr/>
        </p:nvCxnSpPr>
        <p:spPr>
          <a:xfrm>
            <a:off x="4243526" y="3000652"/>
            <a:ext cx="328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39139302-8269-23FD-7A13-53FBA63AC2DC}"/>
              </a:ext>
            </a:extLst>
          </p:cNvPr>
          <p:cNvCxnSpPr/>
          <p:nvPr/>
        </p:nvCxnSpPr>
        <p:spPr>
          <a:xfrm>
            <a:off x="7424505" y="3098307"/>
            <a:ext cx="8228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3FCB80C1-4ABB-F8AD-D289-3265A1F3CB62}"/>
              </a:ext>
            </a:extLst>
          </p:cNvPr>
          <p:cNvCxnSpPr/>
          <p:nvPr/>
        </p:nvCxnSpPr>
        <p:spPr>
          <a:xfrm>
            <a:off x="8247355" y="3098307"/>
            <a:ext cx="0" cy="1544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4DE016F5-2F3C-ABC6-F34A-D8572574B5B1}"/>
              </a:ext>
            </a:extLst>
          </p:cNvPr>
          <p:cNvCxnSpPr/>
          <p:nvPr/>
        </p:nvCxnSpPr>
        <p:spPr>
          <a:xfrm flipH="1">
            <a:off x="7270812" y="4643021"/>
            <a:ext cx="976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BDEA04B5-AC2C-E76D-A917-2D5FCBD03047}"/>
              </a:ext>
            </a:extLst>
          </p:cNvPr>
          <p:cNvCxnSpPr/>
          <p:nvPr/>
        </p:nvCxnSpPr>
        <p:spPr>
          <a:xfrm flipH="1">
            <a:off x="4669654" y="4847208"/>
            <a:ext cx="754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7"/>
          <a:stretch>
            <a:fillRect/>
          </a:stretch>
        </p:blipFill>
        <p:spPr>
          <a:xfrm>
            <a:off x="457200" y="1240602"/>
            <a:ext cx="8367822" cy="4559372"/>
          </a:xfrm>
          <a:prstGeom prst="rect">
            <a:avLst/>
          </a:prstGeom>
        </p:spPr>
      </p:pic>
    </p:spTree>
    <p:extLst>
      <p:ext uri="{BB962C8B-B14F-4D97-AF65-F5344CB8AC3E}">
        <p14:creationId xmlns:p14="http://schemas.microsoft.com/office/powerpoint/2010/main" val="2020490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6"/>
          <p:cNvSpPr txBox="1">
            <a:spLocks noGrp="1"/>
          </p:cNvSpPr>
          <p:nvPr>
            <p:ph type="title"/>
          </p:nvPr>
        </p:nvSpPr>
        <p:spPr>
          <a:xfrm>
            <a:off x="-1488558" y="472968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t>Testing Summary</a:t>
            </a:r>
            <a:endParaRPr b="1" dirty="0"/>
          </a:p>
        </p:txBody>
      </p:sp>
      <p:sp>
        <p:nvSpPr>
          <p:cNvPr id="176" name="Google Shape;176;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139700" algn="l" rtl="0">
              <a:spcBef>
                <a:spcPts val="0"/>
              </a:spcBef>
              <a:spcAft>
                <a:spcPts val="0"/>
              </a:spcAft>
              <a:buClr>
                <a:schemeClr val="dk1"/>
              </a:buClr>
              <a:buSzPts val="3200"/>
              <a:buNone/>
            </a:pPr>
            <a:endParaRPr dirty="0"/>
          </a:p>
          <a:p>
            <a:pPr marL="0" lvl="0" indent="0" algn="l" rtl="0">
              <a:spcBef>
                <a:spcPts val="640"/>
              </a:spcBef>
              <a:spcAft>
                <a:spcPts val="0"/>
              </a:spcAft>
              <a:buClr>
                <a:schemeClr val="dk1"/>
              </a:buClr>
              <a:buSzPts val="3200"/>
              <a:buNone/>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Testing Summary</a:t>
            </a:r>
            <a:endParaRPr lang="en-US" dirty="0"/>
          </a:p>
        </p:txBody>
      </p:sp>
      <p:sp>
        <p:nvSpPr>
          <p:cNvPr id="3" name="Text Placeholder 2"/>
          <p:cNvSpPr>
            <a:spLocks noGrp="1"/>
          </p:cNvSpPr>
          <p:nvPr>
            <p:ph type="body" idx="1"/>
          </p:nvPr>
        </p:nvSpPr>
        <p:spPr/>
        <p:txBody>
          <a:bodyPr/>
          <a:lstStyle/>
          <a:p>
            <a:pPr algn="just"/>
            <a:r>
              <a:rPr lang="en-GB" sz="1800" dirty="0"/>
              <a:t>We tested </a:t>
            </a:r>
            <a:r>
              <a:rPr lang="en-GB" sz="1800" dirty="0" smtClean="0"/>
              <a:t>the MCNN </a:t>
            </a:r>
            <a:r>
              <a:rPr lang="en-GB" sz="1800" dirty="0"/>
              <a:t>model and the full Django-based web system. The model was evaluated using </a:t>
            </a:r>
            <a:r>
              <a:rPr lang="en-GB" sz="1800" dirty="0" smtClean="0"/>
              <a:t>combined dataset and </a:t>
            </a:r>
            <a:r>
              <a:rPr lang="en-GB" sz="1800" dirty="0"/>
              <a:t>achieved over 91% accuracy, with strong precision and recall for detecting lung diseases from X-ray </a:t>
            </a:r>
            <a:r>
              <a:rPr lang="en-GB" sz="1800" dirty="0" smtClean="0"/>
              <a:t>or </a:t>
            </a:r>
            <a:r>
              <a:rPr lang="en-GB" sz="1800" dirty="0" err="1" smtClean="0"/>
              <a:t>ct</a:t>
            </a:r>
            <a:r>
              <a:rPr lang="en-GB" sz="1800" dirty="0" smtClean="0"/>
              <a:t> scan images</a:t>
            </a:r>
            <a:r>
              <a:rPr lang="en-GB" sz="1800" dirty="0"/>
              <a:t>. </a:t>
            </a:r>
            <a:endParaRPr lang="en-GB" sz="1800" dirty="0" smtClean="0"/>
          </a:p>
          <a:p>
            <a:pPr algn="just"/>
            <a:r>
              <a:rPr lang="en-GB" sz="1800" dirty="0" smtClean="0"/>
              <a:t>For </a:t>
            </a:r>
            <a:r>
              <a:rPr lang="en-GB" sz="1800" dirty="0"/>
              <a:t>the web system, we tested the entire workflow: patients could upload images, receive results, and request assistance from doctors. </a:t>
            </a:r>
            <a:endParaRPr lang="en-GB" sz="1800" dirty="0" smtClean="0"/>
          </a:p>
          <a:p>
            <a:pPr algn="just"/>
            <a:r>
              <a:rPr lang="en-GB" sz="1800" dirty="0" smtClean="0"/>
              <a:t>Doctors </a:t>
            </a:r>
            <a:r>
              <a:rPr lang="en-GB" sz="1800" dirty="0"/>
              <a:t>were able to view reports, give suggestions, and prescribe medicines, while patients could see doctor feedback. </a:t>
            </a:r>
            <a:endParaRPr lang="en-GB" sz="1800" dirty="0" smtClean="0"/>
          </a:p>
          <a:p>
            <a:pPr algn="just"/>
            <a:r>
              <a:rPr lang="en-GB" sz="1800" dirty="0" smtClean="0"/>
              <a:t>Admin </a:t>
            </a:r>
            <a:r>
              <a:rPr lang="en-GB" sz="1800" dirty="0"/>
              <a:t>functionalities were tested for managing users and maintaining the system. Integration, role-based access, and error handling were also verified. </a:t>
            </a:r>
            <a:endParaRPr lang="en-GB" sz="1800" dirty="0" smtClean="0"/>
          </a:p>
          <a:p>
            <a:pPr algn="just"/>
            <a:r>
              <a:rPr lang="en-GB" sz="1800" dirty="0" smtClean="0"/>
              <a:t>The </a:t>
            </a:r>
            <a:r>
              <a:rPr lang="en-GB" sz="1800" dirty="0"/>
              <a:t>system performed reliably across all use cases and roles.</a:t>
            </a:r>
            <a:endParaRPr lang="en-US" sz="1800" dirty="0"/>
          </a:p>
        </p:txBody>
      </p:sp>
    </p:spTree>
    <p:extLst>
      <p:ext uri="{BB962C8B-B14F-4D97-AF65-F5344CB8AC3E}">
        <p14:creationId xmlns:p14="http://schemas.microsoft.com/office/powerpoint/2010/main" val="3162203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title"/>
          </p:nvPr>
        </p:nvSpPr>
        <p:spPr>
          <a:xfrm>
            <a:off x="297010" y="4566389"/>
            <a:ext cx="7772400" cy="13620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CONCLUSION AND OUTLOOK</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a:spLocks noGrp="1"/>
          </p:cNvSpPr>
          <p:nvPr>
            <p:ph type="title"/>
          </p:nvPr>
        </p:nvSpPr>
        <p:spPr>
          <a:xfrm>
            <a:off x="457200" y="274638"/>
            <a:ext cx="8229600" cy="1103058"/>
          </a:xfrm>
          <a:prstGeom prst="rect">
            <a:avLst/>
          </a:prstGeom>
          <a:noFill/>
          <a:ln>
            <a:noFill/>
          </a:ln>
        </p:spPr>
        <p:txBody>
          <a:bodyPr spcFirstLastPara="1" wrap="square" lIns="91425" tIns="45700" rIns="91425" bIns="45700" anchor="ctr" anchorCtr="0">
            <a:noAutofit/>
          </a:bodyPr>
          <a:lstStyle/>
          <a:p>
            <a:pPr lvl="0"/>
            <a:r>
              <a:rPr lang="en-US" dirty="0"/>
              <a:t>Background and </a:t>
            </a:r>
            <a:r>
              <a:rPr lang="en-US" dirty="0" smtClean="0"/>
              <a:t>Introduction(1/3)</a:t>
            </a:r>
            <a:endParaRPr dirty="0">
              <a:latin typeface="Calibri" panose="020F0502020204030204" pitchFamily="34" charset="0"/>
              <a:cs typeface="Calibri" panose="020F0502020204030204" pitchFamily="34" charset="0"/>
            </a:endParaRPr>
          </a:p>
        </p:txBody>
      </p:sp>
      <p:sp>
        <p:nvSpPr>
          <p:cNvPr id="110" name="Google Shape;110;p5"/>
          <p:cNvSpPr txBox="1">
            <a:spLocks noGrp="1"/>
          </p:cNvSpPr>
          <p:nvPr>
            <p:ph type="body" idx="1"/>
          </p:nvPr>
        </p:nvSpPr>
        <p:spPr>
          <a:xfrm>
            <a:off x="304800" y="1282951"/>
            <a:ext cx="8229600" cy="4525963"/>
          </a:xfrm>
          <a:prstGeom prst="rect">
            <a:avLst/>
          </a:prstGeom>
          <a:noFill/>
          <a:ln>
            <a:noFill/>
          </a:ln>
        </p:spPr>
        <p:txBody>
          <a:bodyPr spcFirstLastPara="1" wrap="square" lIns="91425" tIns="45700" rIns="91425" bIns="45700" anchor="t" anchorCtr="0">
            <a:noAutofit/>
          </a:bodyPr>
          <a:lstStyle/>
          <a:p>
            <a:pPr marL="203200" lvl="0" indent="0" algn="just" rtl="0">
              <a:lnSpc>
                <a:spcPct val="100000"/>
              </a:lnSpc>
              <a:spcBef>
                <a:spcPts val="0"/>
              </a:spcBef>
              <a:spcAft>
                <a:spcPts val="0"/>
              </a:spcAft>
              <a:buClr>
                <a:schemeClr val="dk1"/>
              </a:buClr>
              <a:buSzPts val="3200"/>
              <a:buNone/>
            </a:pPr>
            <a:r>
              <a:rPr lang="en-US" sz="1800" b="1" dirty="0">
                <a:latin typeface="Calibri" panose="020F0502020204030204" pitchFamily="34" charset="0"/>
                <a:cs typeface="Calibri" panose="020F0502020204030204" pitchFamily="34" charset="0"/>
              </a:rPr>
              <a:t>Lung Disease</a:t>
            </a:r>
          </a:p>
          <a:p>
            <a:pPr lvl="1" algn="just">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Lung diseases, such as pneumonia, </a:t>
            </a:r>
            <a:r>
              <a:rPr lang="en-US" sz="1800" dirty="0" err="1" smtClean="0">
                <a:solidFill>
                  <a:schemeClr val="tx1"/>
                </a:solidFill>
                <a:latin typeface="Calibri" panose="020F0502020204030204" pitchFamily="34" charset="0"/>
                <a:cs typeface="Calibri" panose="020F0502020204030204" pitchFamily="34" charset="0"/>
              </a:rPr>
              <a:t>Bengin</a:t>
            </a:r>
            <a:r>
              <a:rPr lang="en-US" sz="1800" dirty="0" smtClean="0">
                <a:solidFill>
                  <a:schemeClr val="tx1"/>
                </a:solidFill>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and interstitial lung disease, are among the leading causes of global morbidity and mortality. </a:t>
            </a:r>
          </a:p>
          <a:p>
            <a:pPr lvl="1" algn="just">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Early detection is crucial for effective treatment, but traditional diagnostic methods face challenges due to variability in imaging data and subtle disease patterns.</a:t>
            </a:r>
          </a:p>
        </p:txBody>
      </p:sp>
      <p:pic>
        <p:nvPicPr>
          <p:cNvPr id="4" name="Picture 3">
            <a:extLst>
              <a:ext uri="{FF2B5EF4-FFF2-40B4-BE49-F238E27FC236}">
                <a16:creationId xmlns:a16="http://schemas.microsoft.com/office/drawing/2014/main" xmlns="" id="{242FB30D-E00F-CC55-7E8D-D72744C06159}"/>
              </a:ext>
            </a:extLst>
          </p:cNvPr>
          <p:cNvPicPr>
            <a:picLocks noChangeAspect="1"/>
          </p:cNvPicPr>
          <p:nvPr/>
        </p:nvPicPr>
        <p:blipFill>
          <a:blip r:embed="rId3">
            <a:extLst>
              <a:ext uri="{28A0092B-C50C-407E-A947-70E740481C1C}">
                <a14:useLocalDpi xmlns:a14="http://schemas.microsoft.com/office/drawing/2010/main" val="0"/>
              </a:ext>
            </a:extLst>
          </a:blip>
          <a:srcRect b="12713"/>
          <a:stretch/>
        </p:blipFill>
        <p:spPr bwMode="auto">
          <a:xfrm>
            <a:off x="750571" y="3555898"/>
            <a:ext cx="4469129" cy="1962090"/>
          </a:xfrm>
          <a:prstGeom prst="rect">
            <a:avLst/>
          </a:prstGeom>
          <a:noFill/>
          <a:ln>
            <a:noFill/>
          </a:ln>
        </p:spPr>
      </p:pic>
      <p:sp>
        <p:nvSpPr>
          <p:cNvPr id="5" name="TextBox 7">
            <a:extLst>
              <a:ext uri="{FF2B5EF4-FFF2-40B4-BE49-F238E27FC236}">
                <a16:creationId xmlns:a16="http://schemas.microsoft.com/office/drawing/2014/main" xmlns="" id="{2091A641-5D51-E267-4C12-D6528EF963FD}"/>
              </a:ext>
            </a:extLst>
          </p:cNvPr>
          <p:cNvSpPr txBox="1"/>
          <p:nvPr/>
        </p:nvSpPr>
        <p:spPr>
          <a:xfrm>
            <a:off x="1199605" y="5558499"/>
            <a:ext cx="4465866" cy="25583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1. </a:t>
            </a:r>
            <a:r>
              <a:rPr lang="en-US" sz="1600" dirty="0">
                <a:latin typeface="Times New Roman" panose="02020603050405020304" pitchFamily="18" charset="0"/>
                <a:ea typeface="SimSun" panose="02010600030101010101" pitchFamily="2" charset="-122"/>
              </a:rPr>
              <a:t>CT-Scan Images Sample</a:t>
            </a:r>
            <a:endParaRPr lang="en-US" sz="1600" dirty="0">
              <a:effectLst/>
              <a:latin typeface="Times New Roman" panose="02020603050405020304" pitchFamily="18" charset="0"/>
              <a:ea typeface="SimSun" panose="02010600030101010101" pitchFamily="2" charset="-122"/>
            </a:endParaRPr>
          </a:p>
        </p:txBody>
      </p:sp>
      <p:pic>
        <p:nvPicPr>
          <p:cNvPr id="7" name="Picture 6">
            <a:extLst>
              <a:ext uri="{FF2B5EF4-FFF2-40B4-BE49-F238E27FC236}">
                <a16:creationId xmlns:a16="http://schemas.microsoft.com/office/drawing/2014/main" xmlns="" id="{79CC886D-877E-AA3B-75AB-CF8C1102A98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3771" y="3604455"/>
            <a:ext cx="1574415" cy="1461125"/>
          </a:xfrm>
          <a:prstGeom prst="rect">
            <a:avLst/>
          </a:prstGeom>
          <a:noFill/>
          <a:ln>
            <a:noFill/>
          </a:ln>
        </p:spPr>
      </p:pic>
      <p:sp>
        <p:nvSpPr>
          <p:cNvPr id="9" name="Rectangle 8">
            <a:extLst>
              <a:ext uri="{FF2B5EF4-FFF2-40B4-BE49-F238E27FC236}">
                <a16:creationId xmlns:a16="http://schemas.microsoft.com/office/drawing/2014/main" xmlns="" id="{E57968AF-C9E1-8311-DF2E-D5D269F0F041}"/>
              </a:ext>
            </a:extLst>
          </p:cNvPr>
          <p:cNvSpPr/>
          <p:nvPr/>
        </p:nvSpPr>
        <p:spPr>
          <a:xfrm>
            <a:off x="5344998" y="5036012"/>
            <a:ext cx="1803759" cy="38951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chemeClr val="tx1"/>
                </a:solidFill>
                <a:latin typeface="Calibri" panose="020F0502020204030204" pitchFamily="34" charset="0"/>
                <a:ea typeface="Calibri" panose="020F0502020204030204" pitchFamily="34" charset="0"/>
                <a:cs typeface="Calibri" panose="020F0502020204030204" pitchFamily="34" charset="0"/>
              </a:rPr>
              <a:t>Pneumonia</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xmlns="" id="{E57968AF-C9E1-8311-DF2E-D5D269F0F041}"/>
              </a:ext>
            </a:extLst>
          </p:cNvPr>
          <p:cNvSpPr/>
          <p:nvPr/>
        </p:nvSpPr>
        <p:spPr>
          <a:xfrm>
            <a:off x="7299599" y="4994062"/>
            <a:ext cx="1680572" cy="38118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ea typeface="Calibri" panose="020F0502020204030204" pitchFamily="34" charset="0"/>
                <a:cs typeface="Calibri" panose="020F0502020204030204" pitchFamily="34" charset="0"/>
              </a:rPr>
              <a:t>Normal</a:t>
            </a:r>
          </a:p>
        </p:txBody>
      </p:sp>
      <p:sp>
        <p:nvSpPr>
          <p:cNvPr id="12" name="TextBox 11">
            <a:extLst>
              <a:ext uri="{FF2B5EF4-FFF2-40B4-BE49-F238E27FC236}">
                <a16:creationId xmlns:a16="http://schemas.microsoft.com/office/drawing/2014/main" xmlns="" id="{E90DA36F-F199-E329-DC23-CDF39AF07030}"/>
              </a:ext>
            </a:extLst>
          </p:cNvPr>
          <p:cNvSpPr txBox="1"/>
          <p:nvPr/>
        </p:nvSpPr>
        <p:spPr>
          <a:xfrm>
            <a:off x="5357770" y="5558499"/>
            <a:ext cx="3622401" cy="246221"/>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2. </a:t>
            </a:r>
            <a:r>
              <a:rPr lang="en-US" sz="1600" dirty="0">
                <a:latin typeface="Times New Roman" panose="02020603050405020304" pitchFamily="18" charset="0"/>
                <a:ea typeface="SimSun" panose="02010600030101010101" pitchFamily="2" charset="-122"/>
              </a:rPr>
              <a:t>X-Ray Images Sample</a:t>
            </a:r>
            <a:endParaRPr lang="en-US" sz="1600" dirty="0">
              <a:effectLst/>
              <a:latin typeface="Times New Roman" panose="02020603050405020304" pitchFamily="18" charset="0"/>
              <a:ea typeface="SimSun" panose="02010600030101010101" pitchFamily="2" charset="-122"/>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212" y="3593805"/>
            <a:ext cx="1555578" cy="1400257"/>
          </a:xfrm>
          <a:prstGeom prst="rect">
            <a:avLst/>
          </a:prstGeom>
        </p:spPr>
      </p:pic>
    </p:spTree>
    <p:extLst>
      <p:ext uri="{BB962C8B-B14F-4D97-AF65-F5344CB8AC3E}">
        <p14:creationId xmlns:p14="http://schemas.microsoft.com/office/powerpoint/2010/main" val="4283426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Conclusion &amp; </a:t>
            </a:r>
            <a:r>
              <a:rPr lang="en-US" dirty="0" smtClean="0"/>
              <a:t>Outlook (1/2)</a:t>
            </a:r>
            <a:endParaRPr dirty="0"/>
          </a:p>
        </p:txBody>
      </p:sp>
      <p:sp>
        <p:nvSpPr>
          <p:cNvPr id="188" name="Google Shape;188;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r>
              <a:rPr lang="en-GB" sz="1800" dirty="0"/>
              <a:t>In conclusion, this project successfully demonstrated the integration of a deep learning model </a:t>
            </a:r>
            <a:r>
              <a:rPr lang="en-GB" sz="1800" dirty="0" smtClean="0"/>
              <a:t>MCNN with </a:t>
            </a:r>
            <a:r>
              <a:rPr lang="en-GB" sz="1800" dirty="0"/>
              <a:t>a user-friendly web application for the early detection of lung diseases from chest X-ray images. </a:t>
            </a:r>
            <a:endParaRPr lang="en-GB" sz="1800" dirty="0" smtClean="0"/>
          </a:p>
          <a:p>
            <a:r>
              <a:rPr lang="en-GB" sz="1800" dirty="0" smtClean="0"/>
              <a:t>The MCNN </a:t>
            </a:r>
            <a:r>
              <a:rPr lang="en-GB" sz="1800" dirty="0"/>
              <a:t>model achieved high accuracy by effectively capturing multiscale features, outperforming traditional CNNs and pre-trained models. </a:t>
            </a:r>
            <a:endParaRPr lang="en-GB" sz="1800" dirty="0" smtClean="0"/>
          </a:p>
          <a:p>
            <a:r>
              <a:rPr lang="en-GB" sz="1800" dirty="0" smtClean="0"/>
              <a:t>The </a:t>
            </a:r>
            <a:r>
              <a:rPr lang="en-GB" sz="1800" dirty="0"/>
              <a:t>Django-based web system allowed seamless interaction between patients, doctors, and admins. Patients could easily upload images and receive AI-based predictions, while doctors provided further assistance, and admins managed the platform. </a:t>
            </a:r>
            <a:endParaRPr lang="en-GB" sz="1800" dirty="0" smtClean="0"/>
          </a:p>
          <a:p>
            <a:r>
              <a:rPr lang="en-GB" sz="1800" dirty="0" smtClean="0"/>
              <a:t>The </a:t>
            </a:r>
            <a:r>
              <a:rPr lang="en-GB" sz="1800" dirty="0"/>
              <a:t>system was thoroughly tested and proved to be efficient, accessible, and reliable for real-world use.</a:t>
            </a:r>
          </a:p>
          <a:p>
            <a:pPr marL="342900" lvl="0" indent="-139700" algn="l" rtl="0">
              <a:spcBef>
                <a:spcPts val="0"/>
              </a:spcBef>
              <a:spcAft>
                <a:spcPts val="0"/>
              </a:spcAft>
              <a:buClr>
                <a:schemeClr val="dk1"/>
              </a:buClr>
              <a:buSzPts val="3200"/>
              <a:buNone/>
            </a:pPr>
            <a:endParaRPr sz="1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 &amp; Outlook </a:t>
            </a:r>
            <a:r>
              <a:rPr lang="en-US" dirty="0" smtClean="0"/>
              <a:t>(2/2</a:t>
            </a:r>
            <a:r>
              <a:rPr lang="en-US" dirty="0"/>
              <a:t>)</a:t>
            </a:r>
          </a:p>
        </p:txBody>
      </p:sp>
      <p:sp>
        <p:nvSpPr>
          <p:cNvPr id="3" name="Text Placeholder 2"/>
          <p:cNvSpPr>
            <a:spLocks noGrp="1"/>
          </p:cNvSpPr>
          <p:nvPr>
            <p:ph type="body" idx="1"/>
          </p:nvPr>
        </p:nvSpPr>
        <p:spPr/>
        <p:txBody>
          <a:bodyPr/>
          <a:lstStyle/>
          <a:p>
            <a:r>
              <a:rPr lang="en-GB" sz="1800" dirty="0"/>
              <a:t>T</a:t>
            </a:r>
            <a:r>
              <a:rPr lang="en-GB" sz="1800" dirty="0" smtClean="0"/>
              <a:t>he </a:t>
            </a:r>
            <a:r>
              <a:rPr lang="en-GB" sz="1800" dirty="0"/>
              <a:t>project can be extended by incorporating a larger and more diverse dataset to further improve model generalization. </a:t>
            </a:r>
            <a:endParaRPr lang="en-GB" sz="1800" dirty="0" smtClean="0"/>
          </a:p>
          <a:p>
            <a:r>
              <a:rPr lang="en-GB" sz="1800" dirty="0" smtClean="0"/>
              <a:t>Additional </a:t>
            </a:r>
            <a:r>
              <a:rPr lang="en-GB" sz="1800" dirty="0"/>
              <a:t>features like multi-language support, real-time doctor-patient chat, and automated report generation can enhance usability. </a:t>
            </a:r>
            <a:endParaRPr lang="en-GB" sz="1800" dirty="0" smtClean="0"/>
          </a:p>
          <a:p>
            <a:r>
              <a:rPr lang="en-GB" sz="1800" dirty="0" smtClean="0"/>
              <a:t>The </a:t>
            </a:r>
            <a:r>
              <a:rPr lang="en-GB" sz="1800" dirty="0"/>
              <a:t>model can also be deployed on a cloud platform or containerized for easier scalability. </a:t>
            </a:r>
            <a:endParaRPr lang="en-GB" sz="1800" dirty="0" smtClean="0"/>
          </a:p>
          <a:p>
            <a:r>
              <a:rPr lang="en-GB" sz="1800" dirty="0" smtClean="0"/>
              <a:t>Finally</a:t>
            </a:r>
            <a:r>
              <a:rPr lang="en-GB" sz="1800" dirty="0"/>
              <a:t>, incorporating other medical imaging types like </a:t>
            </a:r>
            <a:r>
              <a:rPr lang="en-GB" sz="1800" dirty="0" smtClean="0"/>
              <a:t>integrating </a:t>
            </a:r>
            <a:r>
              <a:rPr lang="en-GB" sz="1800" dirty="0"/>
              <a:t>electronic health records (EHRs) could evolve this system into a more comprehensive diagnostic support tool.</a:t>
            </a:r>
          </a:p>
          <a:p>
            <a:endParaRPr lang="en-US" sz="1800" dirty="0"/>
          </a:p>
        </p:txBody>
      </p:sp>
    </p:spTree>
    <p:extLst>
      <p:ext uri="{BB962C8B-B14F-4D97-AF65-F5344CB8AC3E}">
        <p14:creationId xmlns:p14="http://schemas.microsoft.com/office/powerpoint/2010/main" val="972714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lvl="0"/>
            <a:r>
              <a:rPr lang="en-US" dirty="0" smtClean="0"/>
              <a:t>References (1/3)</a:t>
            </a:r>
            <a:endParaRPr dirty="0"/>
          </a:p>
        </p:txBody>
      </p:sp>
      <p:sp>
        <p:nvSpPr>
          <p:cNvPr id="146" name="Google Shape;146;p9"/>
          <p:cNvSpPr txBox="1">
            <a:spLocks noGrp="1"/>
          </p:cNvSpPr>
          <p:nvPr>
            <p:ph type="body" idx="1"/>
          </p:nvPr>
        </p:nvSpPr>
        <p:spPr>
          <a:xfrm>
            <a:off x="457200" y="1066800"/>
            <a:ext cx="8229600" cy="4699001"/>
          </a:xfrm>
          <a:prstGeom prst="rect">
            <a:avLst/>
          </a:prstGeom>
          <a:noFill/>
          <a:ln>
            <a:noFill/>
          </a:ln>
        </p:spPr>
        <p:txBody>
          <a:bodyPr spcFirstLastPara="1" wrap="square" lIns="91425" tIns="45700" rIns="91425" bIns="45700" anchor="t" anchorCtr="0">
            <a:noAutofit/>
          </a:bodyPr>
          <a:lstStyle/>
          <a:p>
            <a:pPr marL="0" marR="0" indent="0" algn="just">
              <a:buNone/>
            </a:pPr>
            <a:r>
              <a:rPr lang="en-US" sz="1400" dirty="0">
                <a:latin typeface="Calibri" panose="020F0502020204030204" pitchFamily="34" charset="0"/>
                <a:ea typeface="Times New Roman" panose="02020603050405020304" pitchFamily="18" charset="0"/>
                <a:cs typeface="Calibri" panose="020F0502020204030204" pitchFamily="34" charset="0"/>
              </a:rPr>
              <a:t>  </a:t>
            </a:r>
            <a:r>
              <a:rPr lang="en-US" sz="1400" dirty="0">
                <a:effectLst/>
                <a:latin typeface="Calibri" panose="020F0502020204030204" pitchFamily="34" charset="0"/>
                <a:ea typeface="Times New Roman" panose="02020603050405020304" pitchFamily="18" charset="0"/>
                <a:cs typeface="Calibri" panose="020F0502020204030204" pitchFamily="34" charset="0"/>
              </a:rPr>
              <a:t> [1]M.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Anthimopoulos</a:t>
            </a:r>
            <a:r>
              <a:rPr lang="en-US" sz="1400" dirty="0">
                <a:effectLst/>
                <a:latin typeface="Calibri" panose="020F0502020204030204" pitchFamily="34" charset="0"/>
                <a:ea typeface="Times New Roman" panose="02020603050405020304" pitchFamily="18" charset="0"/>
                <a:cs typeface="Calibri" panose="020F0502020204030204" pitchFamily="34" charset="0"/>
              </a:rPr>
              <a:t>, S.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Christodoulidis</a:t>
            </a:r>
            <a:r>
              <a:rPr lang="en-US" sz="1400" dirty="0">
                <a:effectLst/>
                <a:latin typeface="Calibri" panose="020F0502020204030204" pitchFamily="34" charset="0"/>
                <a:ea typeface="Times New Roman" panose="02020603050405020304" pitchFamily="18" charset="0"/>
                <a:cs typeface="Calibri" panose="020F0502020204030204" pitchFamily="34" charset="0"/>
              </a:rPr>
              <a:t>, L. Ebner, A. Christe, and S.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Mougiakakou</a:t>
            </a:r>
            <a:r>
              <a:rPr lang="en-US" sz="1400" dirty="0">
                <a:effectLst/>
                <a:latin typeface="Calibri" panose="020F0502020204030204" pitchFamily="34" charset="0"/>
                <a:ea typeface="Times New Roman" panose="02020603050405020304" pitchFamily="18" charset="0"/>
                <a:cs typeface="Calibri" panose="020F0502020204030204" pitchFamily="34" charset="0"/>
              </a:rPr>
              <a:t>, “Lung Pattern Classification for Interstitial Lung Diseases Using a Deep Convolutional Neural Network,”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IEEE Trans Med Imaging</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35, no. 5, pp. 1207–1216, May 2016,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10.1109/TMI.2016.2535865.</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[2]	I.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Sirazitdinov</a:t>
            </a:r>
            <a:r>
              <a:rPr lang="en-US" sz="1400" dirty="0">
                <a:effectLst/>
                <a:latin typeface="Calibri" panose="020F0502020204030204" pitchFamily="34" charset="0"/>
                <a:ea typeface="Times New Roman" panose="02020603050405020304" pitchFamily="18" charset="0"/>
                <a:cs typeface="Calibri" panose="020F0502020204030204" pitchFamily="34" charset="0"/>
              </a:rPr>
              <a:t>, M.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Kholiavchenko</a:t>
            </a:r>
            <a:r>
              <a:rPr lang="en-US" sz="1400" dirty="0">
                <a:effectLst/>
                <a:latin typeface="Calibri" panose="020F0502020204030204" pitchFamily="34" charset="0"/>
                <a:ea typeface="Times New Roman" panose="02020603050405020304" pitchFamily="18" charset="0"/>
                <a:cs typeface="Calibri" panose="020F0502020204030204" pitchFamily="34" charset="0"/>
              </a:rPr>
              <a:t>, T.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Mustafaev</a:t>
            </a:r>
            <a:r>
              <a:rPr lang="en-US" sz="1400" dirty="0">
                <a:effectLst/>
                <a:latin typeface="Calibri" panose="020F0502020204030204" pitchFamily="34" charset="0"/>
                <a:ea typeface="Times New Roman" panose="02020603050405020304" pitchFamily="18" charset="0"/>
                <a:cs typeface="Calibri" panose="020F0502020204030204" pitchFamily="34" charset="0"/>
              </a:rPr>
              <a:t>, Y.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Yixuan</a:t>
            </a:r>
            <a:r>
              <a:rPr lang="en-US" sz="1400" dirty="0">
                <a:effectLst/>
                <a:latin typeface="Calibri" panose="020F0502020204030204" pitchFamily="34" charset="0"/>
                <a:ea typeface="Times New Roman" panose="02020603050405020304" pitchFamily="18" charset="0"/>
                <a:cs typeface="Calibri" panose="020F0502020204030204" pitchFamily="34" charset="0"/>
              </a:rPr>
              <a:t>, R.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Kuleev</a:t>
            </a:r>
            <a:r>
              <a:rPr lang="en-US" sz="1400" dirty="0">
                <a:effectLst/>
                <a:latin typeface="Calibri" panose="020F0502020204030204" pitchFamily="34" charset="0"/>
                <a:ea typeface="Times New Roman" panose="02020603050405020304" pitchFamily="18" charset="0"/>
                <a:cs typeface="Calibri" panose="020F0502020204030204" pitchFamily="34" charset="0"/>
              </a:rPr>
              <a:t>, and B.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Ibragimov</a:t>
            </a:r>
            <a:r>
              <a:rPr lang="en-US" sz="1400" dirty="0">
                <a:effectLst/>
                <a:latin typeface="Calibri" panose="020F0502020204030204" pitchFamily="34" charset="0"/>
                <a:ea typeface="Times New Roman" panose="02020603050405020304" pitchFamily="18" charset="0"/>
                <a:cs typeface="Calibri" panose="020F0502020204030204" pitchFamily="34" charset="0"/>
              </a:rPr>
              <a:t>, “Deep neural network ensemble for pneumonia localization from a large-scale chest x-ray database,”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Computers and Electrical Engineering</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78, pp. 388–399, Sep. 2019,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10.1016/j.compeleceng.2019.08.004.</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[3]	S. K.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Lakshmanaprabu</a:t>
            </a:r>
            <a:r>
              <a:rPr lang="en-US" sz="1400" dirty="0">
                <a:effectLst/>
                <a:latin typeface="Calibri" panose="020F0502020204030204" pitchFamily="34" charset="0"/>
                <a:ea typeface="Times New Roman" panose="02020603050405020304" pitchFamily="18" charset="0"/>
                <a:cs typeface="Calibri" panose="020F0502020204030204" pitchFamily="34" charset="0"/>
              </a:rPr>
              <a:t>, S. N. Mohanty, K. Shankar, N.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Arunkumar</a:t>
            </a:r>
            <a:r>
              <a:rPr lang="en-US" sz="1400" dirty="0">
                <a:effectLst/>
                <a:latin typeface="Calibri" panose="020F0502020204030204" pitchFamily="34" charset="0"/>
                <a:ea typeface="Times New Roman" panose="02020603050405020304" pitchFamily="18" charset="0"/>
                <a:cs typeface="Calibri" panose="020F0502020204030204" pitchFamily="34" charset="0"/>
              </a:rPr>
              <a:t>, and G. Ramirez, “Optimal deep learning model for classification of lung cancer on CT images,”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Future Generation Computer Systems</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92, pp. 374–382, Mar. 2019,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10.1016/j.future.2018.10.009.</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[4]	J. A.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ALzubi</a:t>
            </a:r>
            <a:r>
              <a:rPr lang="en-US" sz="1400" dirty="0">
                <a:effectLst/>
                <a:latin typeface="Calibri" panose="020F0502020204030204" pitchFamily="34" charset="0"/>
                <a:ea typeface="Times New Roman" panose="02020603050405020304" pitchFamily="18" charset="0"/>
                <a:cs typeface="Calibri" panose="020F0502020204030204" pitchFamily="34" charset="0"/>
              </a:rPr>
              <a:t>, B.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Bharathikannan</a:t>
            </a:r>
            <a:r>
              <a:rPr lang="en-US" sz="1400" dirty="0">
                <a:effectLst/>
                <a:latin typeface="Calibri" panose="020F0502020204030204" pitchFamily="34" charset="0"/>
                <a:ea typeface="Times New Roman" panose="02020603050405020304" pitchFamily="18" charset="0"/>
                <a:cs typeface="Calibri" panose="020F0502020204030204" pitchFamily="34" charset="0"/>
              </a:rPr>
              <a:t>, S.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Tanwar</a:t>
            </a:r>
            <a:r>
              <a:rPr lang="en-US" sz="1400" dirty="0">
                <a:effectLst/>
                <a:latin typeface="Calibri" panose="020F0502020204030204" pitchFamily="34" charset="0"/>
                <a:ea typeface="Times New Roman" panose="02020603050405020304" pitchFamily="18" charset="0"/>
                <a:cs typeface="Calibri" panose="020F0502020204030204" pitchFamily="34" charset="0"/>
              </a:rPr>
              <a:t>, R. Manikandan, A. Khanna, and C.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Thaventhiran</a:t>
            </a:r>
            <a:r>
              <a:rPr lang="en-US" sz="1400" dirty="0">
                <a:effectLst/>
                <a:latin typeface="Calibri" panose="020F0502020204030204" pitchFamily="34" charset="0"/>
                <a:ea typeface="Times New Roman" panose="02020603050405020304" pitchFamily="18" charset="0"/>
                <a:cs typeface="Calibri" panose="020F0502020204030204" pitchFamily="34" charset="0"/>
              </a:rPr>
              <a:t>, “Boosted neural network ensemble classification for lung cancer disease diagnosis,”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Applied Soft Computing Journal</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80, pp. 579–591, Jul. 2019,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10.1016/j.asoc.2019.04.031.</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[5]	A. Bhandary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et al.</a:t>
            </a:r>
            <a:r>
              <a:rPr lang="en-US" sz="1400" dirty="0">
                <a:effectLst/>
                <a:latin typeface="Calibri" panose="020F0502020204030204" pitchFamily="34" charset="0"/>
                <a:ea typeface="Times New Roman" panose="02020603050405020304" pitchFamily="18" charset="0"/>
                <a:cs typeface="Calibri" panose="020F0502020204030204" pitchFamily="34" charset="0"/>
              </a:rPr>
              <a:t>, “Deep-learning framework to detect lung abnormality – A study with chest X-Ray and lung CT scan images,”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Pattern </a:t>
            </a:r>
            <a:r>
              <a:rPr lang="en-US" sz="1400" i="1" dirty="0" err="1">
                <a:effectLst/>
                <a:latin typeface="Calibri" panose="020F0502020204030204" pitchFamily="34" charset="0"/>
                <a:ea typeface="Times New Roman" panose="02020603050405020304" pitchFamily="18" charset="0"/>
                <a:cs typeface="Calibri" panose="020F0502020204030204" pitchFamily="34" charset="0"/>
              </a:rPr>
              <a:t>Recognit</a:t>
            </a:r>
            <a:r>
              <a:rPr lang="en-US" sz="1400" i="1" dirty="0">
                <a:effectLst/>
                <a:latin typeface="Calibri" panose="020F0502020204030204" pitchFamily="34" charset="0"/>
                <a:ea typeface="Times New Roman" panose="02020603050405020304" pitchFamily="18" charset="0"/>
                <a:cs typeface="Calibri" panose="020F0502020204030204" pitchFamily="34" charset="0"/>
              </a:rPr>
              <a:t> Lett</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129, pp. 271–278, Jan. 2020,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10.1016/j.patrec.2019.11.013.</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[6]	M. G.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Lanjewar</a:t>
            </a:r>
            <a:r>
              <a:rPr lang="en-US" sz="1400" dirty="0">
                <a:effectLst/>
                <a:latin typeface="Calibri" panose="020F0502020204030204" pitchFamily="34" charset="0"/>
                <a:ea typeface="Times New Roman" panose="02020603050405020304" pitchFamily="18" charset="0"/>
                <a:cs typeface="Calibri" panose="020F0502020204030204" pitchFamily="34" charset="0"/>
              </a:rPr>
              <a:t>, K. G.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Panchbhai</a:t>
            </a:r>
            <a:r>
              <a:rPr lang="en-US" sz="1400" dirty="0">
                <a:effectLst/>
                <a:latin typeface="Calibri" panose="020F0502020204030204" pitchFamily="34" charset="0"/>
                <a:ea typeface="Times New Roman" panose="02020603050405020304" pitchFamily="18" charset="0"/>
                <a:cs typeface="Calibri" panose="020F0502020204030204" pitchFamily="34" charset="0"/>
              </a:rPr>
              <a:t>, and P.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Charanarur</a:t>
            </a:r>
            <a:r>
              <a:rPr lang="en-US" sz="1400" dirty="0">
                <a:effectLst/>
                <a:latin typeface="Calibri" panose="020F0502020204030204" pitchFamily="34" charset="0"/>
                <a:ea typeface="Times New Roman" panose="02020603050405020304" pitchFamily="18" charset="0"/>
                <a:cs typeface="Calibri" panose="020F0502020204030204" pitchFamily="34" charset="0"/>
              </a:rPr>
              <a:t>, “Lung cancer detection from CT scans using modified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DenseNet</a:t>
            </a:r>
            <a:r>
              <a:rPr lang="en-US" sz="1400" dirty="0">
                <a:effectLst/>
                <a:latin typeface="Calibri" panose="020F0502020204030204" pitchFamily="34" charset="0"/>
                <a:ea typeface="Times New Roman" panose="02020603050405020304" pitchFamily="18" charset="0"/>
                <a:cs typeface="Calibri" panose="020F0502020204030204" pitchFamily="34" charset="0"/>
              </a:rPr>
              <a:t> with feature selection methods and ML classifiers,”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Expert Syst Appl</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224, Aug. 2023,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10.1016/j.eswa.2023.119961.</a:t>
            </a:r>
          </a:p>
          <a:p>
            <a:pPr marL="342900" lvl="0" indent="-139700" algn="l" rtl="0">
              <a:lnSpc>
                <a:spcPct val="100000"/>
              </a:lnSpc>
              <a:spcBef>
                <a:spcPts val="0"/>
              </a:spcBef>
              <a:spcAft>
                <a:spcPts val="0"/>
              </a:spcAft>
              <a:buClr>
                <a:schemeClr val="dk1"/>
              </a:buClr>
              <a:buSzPts val="3200"/>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737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xmlns="" id="{BD1D5D51-75B1-2BDD-670D-AB7FAD17BFFA}"/>
            </a:ext>
          </a:extLst>
        </p:cNvPr>
        <p:cNvGrpSpPr/>
        <p:nvPr/>
      </p:nvGrpSpPr>
      <p:grpSpPr>
        <a:xfrm>
          <a:off x="0" y="0"/>
          <a:ext cx="0" cy="0"/>
          <a:chOff x="0" y="0"/>
          <a:chExt cx="0" cy="0"/>
        </a:xfrm>
      </p:grpSpPr>
      <p:sp>
        <p:nvSpPr>
          <p:cNvPr id="145" name="Google Shape;145;p9">
            <a:extLst>
              <a:ext uri="{FF2B5EF4-FFF2-40B4-BE49-F238E27FC236}">
                <a16:creationId xmlns:a16="http://schemas.microsoft.com/office/drawing/2014/main" xmlns="" id="{646EEF62-BDCE-FDD3-2280-8B1EE7C4BF58}"/>
              </a:ext>
            </a:extLst>
          </p:cNvPr>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lvl="0"/>
            <a:r>
              <a:rPr lang="en-US" dirty="0" smtClean="0"/>
              <a:t>References (2/3)</a:t>
            </a:r>
            <a:endParaRPr dirty="0"/>
          </a:p>
        </p:txBody>
      </p:sp>
      <p:sp>
        <p:nvSpPr>
          <p:cNvPr id="146" name="Google Shape;146;p9">
            <a:extLst>
              <a:ext uri="{FF2B5EF4-FFF2-40B4-BE49-F238E27FC236}">
                <a16:creationId xmlns:a16="http://schemas.microsoft.com/office/drawing/2014/main" xmlns="" id="{9865E9FA-8AA5-D098-D93C-0A14FD4827BB}"/>
              </a:ext>
            </a:extLst>
          </p:cNvPr>
          <p:cNvSpPr txBox="1">
            <a:spLocks noGrp="1"/>
          </p:cNvSpPr>
          <p:nvPr>
            <p:ph type="body" idx="1"/>
          </p:nvPr>
        </p:nvSpPr>
        <p:spPr>
          <a:xfrm>
            <a:off x="457200" y="1123950"/>
            <a:ext cx="8229600" cy="4641851"/>
          </a:xfrm>
          <a:prstGeom prst="rect">
            <a:avLst/>
          </a:prstGeom>
          <a:noFill/>
          <a:ln>
            <a:noFill/>
          </a:ln>
        </p:spPr>
        <p:txBody>
          <a:bodyPr spcFirstLastPara="1" wrap="square" lIns="91425" tIns="45700" rIns="91425" bIns="45700" anchor="t" anchorCtr="0">
            <a:noAutofit/>
          </a:bodyPr>
          <a:lstStyle/>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[7]	S. Yi, S. Qin, F. She, and D. Shao, “BSD: A multi-task framework for pulmonary disease classification using deep learning,”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Expert Syst Appl</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259, Jan. 2025,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10.1016/j.eswa.2024.125355.</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[8]	G. Lakshmi G and P. Nagaraj, “Squeeze-Inception V3 with Slime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Mould</a:t>
            </a:r>
            <a:r>
              <a:rPr lang="en-US" sz="1400" dirty="0">
                <a:effectLst/>
                <a:latin typeface="Calibri" panose="020F0502020204030204" pitchFamily="34" charset="0"/>
                <a:ea typeface="Times New Roman" panose="02020603050405020304" pitchFamily="18" charset="0"/>
                <a:cs typeface="Calibri" panose="020F0502020204030204" pitchFamily="34" charset="0"/>
              </a:rPr>
              <a:t> algorithm-based CNN features for lung cancer detection,”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Biomed Signal Process Control</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100, p. 106924, Feb. 2025,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10.1016/J.BSPC.2024.106924.</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[9]	M.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Nahiduzzaman</a:t>
            </a:r>
            <a:r>
              <a:rPr lang="en-US" sz="1400" dirty="0">
                <a:effectLst/>
                <a:latin typeface="Calibri" panose="020F0502020204030204" pitchFamily="34" charset="0"/>
                <a:ea typeface="Times New Roman" panose="02020603050405020304" pitchFamily="18" charset="0"/>
                <a:cs typeface="Calibri" panose="020F0502020204030204" pitchFamily="34" charset="0"/>
              </a:rPr>
              <a:t>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et al.</a:t>
            </a:r>
            <a:r>
              <a:rPr lang="en-US" sz="1400" dirty="0">
                <a:effectLst/>
                <a:latin typeface="Calibri" panose="020F0502020204030204" pitchFamily="34" charset="0"/>
                <a:ea typeface="Times New Roman" panose="02020603050405020304" pitchFamily="18" charset="0"/>
                <a:cs typeface="Calibri" panose="020F0502020204030204" pitchFamily="34" charset="0"/>
              </a:rPr>
              <a:t>, “Parallel CNN-ELM: A multiclass classification of chest X-ray images to identify seventeen lung diseases including COVID-19,”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Expert Syst Appl</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229, Nov. 2023,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10.1016/j.eswa.2023.120528.</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[10]	J. L. Gayathri, B. Abraham, M. S.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Sujarani</a:t>
            </a:r>
            <a:r>
              <a:rPr lang="en-US" sz="1400" dirty="0">
                <a:effectLst/>
                <a:latin typeface="Calibri" panose="020F0502020204030204" pitchFamily="34" charset="0"/>
                <a:ea typeface="Times New Roman" panose="02020603050405020304" pitchFamily="18" charset="0"/>
                <a:cs typeface="Calibri" panose="020F0502020204030204" pitchFamily="34" charset="0"/>
              </a:rPr>
              <a:t>, and M. S. Nair, “A computer-aided diagnosis system for the classification of COVID-19 and non-COVID-19 pneumonia on chest X-ray images by integrating CNN with sparse autoencoder and feed forward neural network,” </a:t>
            </a:r>
            <a:r>
              <a:rPr lang="en-US" sz="1400" i="1" dirty="0" err="1">
                <a:effectLst/>
                <a:latin typeface="Calibri" panose="020F0502020204030204" pitchFamily="34" charset="0"/>
                <a:ea typeface="Times New Roman" panose="02020603050405020304" pitchFamily="18" charset="0"/>
                <a:cs typeface="Calibri" panose="020F0502020204030204" pitchFamily="34" charset="0"/>
              </a:rPr>
              <a:t>Comput</a:t>
            </a:r>
            <a:r>
              <a:rPr lang="en-US" sz="1400" i="1" dirty="0">
                <a:effectLst/>
                <a:latin typeface="Calibri" panose="020F0502020204030204" pitchFamily="34" charset="0"/>
                <a:ea typeface="Times New Roman" panose="02020603050405020304" pitchFamily="18" charset="0"/>
                <a:cs typeface="Calibri" panose="020F0502020204030204" pitchFamily="34" charset="0"/>
              </a:rPr>
              <a:t> Biol Med</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141, Feb. 2022,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10.1016/j.compbiomed.2021.105134.</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[11]	A. Liu, S. Liu, and C. Wen, “MCFCN: Multi-scale capsule-weighted fusion classification network for lung disease classification based on chest CT scans,”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Meta-Radiology</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2, no. 2, Jun. 2024,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10.1016/j.metrad.2024.100070.</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[12]	J. Arun Prakash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et al.</a:t>
            </a:r>
            <a:r>
              <a:rPr lang="en-US" sz="1400" dirty="0">
                <a:effectLst/>
                <a:latin typeface="Calibri" panose="020F0502020204030204" pitchFamily="34" charset="0"/>
                <a:ea typeface="Times New Roman" panose="02020603050405020304" pitchFamily="18" charset="0"/>
                <a:cs typeface="Calibri" panose="020F0502020204030204" pitchFamily="34" charset="0"/>
              </a:rPr>
              <a:t>, “Transfer learning approach for pediatric pneumonia diagnosis using channel attention deep CNN architectures,”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Eng Appl </a:t>
            </a:r>
            <a:r>
              <a:rPr lang="en-US" sz="1400" i="1" dirty="0" err="1">
                <a:effectLst/>
                <a:latin typeface="Calibri" panose="020F0502020204030204" pitchFamily="34" charset="0"/>
                <a:ea typeface="Times New Roman" panose="02020603050405020304" pitchFamily="18" charset="0"/>
                <a:cs typeface="Calibri" panose="020F0502020204030204" pitchFamily="34" charset="0"/>
              </a:rPr>
              <a:t>Artif</a:t>
            </a:r>
            <a:r>
              <a:rPr lang="en-US" sz="1400" i="1" dirty="0">
                <a:effectLst/>
                <a:latin typeface="Calibri" panose="020F0502020204030204" pitchFamily="34" charset="0"/>
                <a:ea typeface="Times New Roman" panose="02020603050405020304" pitchFamily="18" charset="0"/>
                <a:cs typeface="Calibri" panose="020F0502020204030204" pitchFamily="34" charset="0"/>
              </a:rPr>
              <a:t> </a:t>
            </a:r>
            <a:r>
              <a:rPr lang="en-US" sz="1400" i="1" dirty="0" err="1">
                <a:effectLst/>
                <a:latin typeface="Calibri" panose="020F0502020204030204" pitchFamily="34" charset="0"/>
                <a:ea typeface="Times New Roman" panose="02020603050405020304" pitchFamily="18" charset="0"/>
                <a:cs typeface="Calibri" panose="020F0502020204030204" pitchFamily="34" charset="0"/>
              </a:rPr>
              <a:t>Intell</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123, Aug. 2023,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10.1016/j.engappai.2023.106416.</a:t>
            </a:r>
          </a:p>
          <a:p>
            <a:pPr marL="342900" lvl="0" indent="-139700" algn="l" rtl="0">
              <a:lnSpc>
                <a:spcPct val="100000"/>
              </a:lnSpc>
              <a:spcBef>
                <a:spcPts val="0"/>
              </a:spcBef>
              <a:spcAft>
                <a:spcPts val="0"/>
              </a:spcAft>
              <a:buClr>
                <a:schemeClr val="dk1"/>
              </a:buClr>
              <a:buSzPts val="3200"/>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93521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xmlns="" id="{A3A963F7-8258-3CDD-3B7E-D731B321B273}"/>
            </a:ext>
          </a:extLst>
        </p:cNvPr>
        <p:cNvGrpSpPr/>
        <p:nvPr/>
      </p:nvGrpSpPr>
      <p:grpSpPr>
        <a:xfrm>
          <a:off x="0" y="0"/>
          <a:ext cx="0" cy="0"/>
          <a:chOff x="0" y="0"/>
          <a:chExt cx="0" cy="0"/>
        </a:xfrm>
      </p:grpSpPr>
      <p:sp>
        <p:nvSpPr>
          <p:cNvPr id="145" name="Google Shape;145;p9">
            <a:extLst>
              <a:ext uri="{FF2B5EF4-FFF2-40B4-BE49-F238E27FC236}">
                <a16:creationId xmlns:a16="http://schemas.microsoft.com/office/drawing/2014/main" xmlns="" id="{EAAD43BC-DB0F-D0D4-05EE-59AAB54BCCFB}"/>
              </a:ext>
            </a:extLst>
          </p:cNvPr>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lvl="0"/>
            <a:r>
              <a:rPr lang="en-US" dirty="0" smtClean="0"/>
              <a:t>References (3/3)</a:t>
            </a:r>
            <a:endParaRPr dirty="0"/>
          </a:p>
        </p:txBody>
      </p:sp>
      <p:sp>
        <p:nvSpPr>
          <p:cNvPr id="146" name="Google Shape;146;p9">
            <a:extLst>
              <a:ext uri="{FF2B5EF4-FFF2-40B4-BE49-F238E27FC236}">
                <a16:creationId xmlns:a16="http://schemas.microsoft.com/office/drawing/2014/main" xmlns="" id="{ED4F449A-42CC-05B0-2B7D-C83AC1F19B26}"/>
              </a:ext>
            </a:extLst>
          </p:cNvPr>
          <p:cNvSpPr txBox="1">
            <a:spLocks noGrp="1"/>
          </p:cNvSpPr>
          <p:nvPr>
            <p:ph type="body" idx="1"/>
          </p:nvPr>
        </p:nvSpPr>
        <p:spPr>
          <a:xfrm>
            <a:off x="457200" y="1133475"/>
            <a:ext cx="8229600" cy="4632326"/>
          </a:xfrm>
          <a:prstGeom prst="rect">
            <a:avLst/>
          </a:prstGeom>
          <a:noFill/>
          <a:ln>
            <a:noFill/>
          </a:ln>
        </p:spPr>
        <p:txBody>
          <a:bodyPr spcFirstLastPara="1" wrap="square" lIns="91425" tIns="45700" rIns="91425" bIns="45700" anchor="t" anchorCtr="0">
            <a:noAutofit/>
          </a:bodyPr>
          <a:lstStyle/>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[13] 	M.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Sravani</a:t>
            </a:r>
            <a:r>
              <a:rPr lang="en-US" sz="1400" dirty="0">
                <a:effectLst/>
                <a:latin typeface="Calibri" panose="020F0502020204030204" pitchFamily="34" charset="0"/>
                <a:ea typeface="Times New Roman" panose="02020603050405020304" pitchFamily="18" charset="0"/>
                <a:cs typeface="Calibri" panose="020F0502020204030204" pitchFamily="34" charset="0"/>
              </a:rPr>
              <a:t>, M. K. Murthy, and S.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Muppidi</a:t>
            </a:r>
            <a:r>
              <a:rPr lang="en-US" sz="1400" dirty="0">
                <a:effectLst/>
                <a:latin typeface="Calibri" panose="020F0502020204030204" pitchFamily="34" charset="0"/>
                <a:ea typeface="Times New Roman" panose="02020603050405020304" pitchFamily="18" charset="0"/>
                <a:cs typeface="Calibri" panose="020F0502020204030204" pitchFamily="34" charset="0"/>
              </a:rPr>
              <a:t>, “Utilizing Visual Geometry Group (VGG16) and InceptionV3 convolutional Neural Network (CNN) models for accurate diagnosis of lung cancer: an Artificial Intelligence (AI)-based approach,” </a:t>
            </a:r>
            <a:r>
              <a:rPr lang="en-US" sz="1400" i="1" dirty="0" err="1">
                <a:effectLst/>
                <a:latin typeface="Calibri" panose="020F0502020204030204" pitchFamily="34" charset="0"/>
                <a:ea typeface="Times New Roman" panose="02020603050405020304" pitchFamily="18" charset="0"/>
                <a:cs typeface="Calibri" panose="020F0502020204030204" pitchFamily="34" charset="0"/>
              </a:rPr>
              <a:t>Multimed</a:t>
            </a:r>
            <a:r>
              <a:rPr lang="en-US" sz="1400" i="1" dirty="0">
                <a:effectLst/>
                <a:latin typeface="Calibri" panose="020F0502020204030204" pitchFamily="34" charset="0"/>
                <a:ea typeface="Times New Roman" panose="02020603050405020304" pitchFamily="18" charset="0"/>
                <a:cs typeface="Calibri" panose="020F0502020204030204" pitchFamily="34" charset="0"/>
              </a:rPr>
              <a:t> Tools Appl</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83, no. 19, pp. 57477–57494, Jun. 2024,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10.1007/s11042-023-17807-3.</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[14]	Q. Qi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et al.</a:t>
            </a:r>
            <a:r>
              <a:rPr lang="en-US" sz="1400" dirty="0">
                <a:effectLst/>
                <a:latin typeface="Calibri" panose="020F0502020204030204" pitchFamily="34" charset="0"/>
                <a:ea typeface="Times New Roman" panose="02020603050405020304" pitchFamily="18" charset="0"/>
                <a:cs typeface="Calibri" panose="020F0502020204030204" pitchFamily="34" charset="0"/>
              </a:rPr>
              <a:t>, “Fully automatic pipeline of convolutional neural networks and capsule networks to distinguish COVID-19 from community-acquired pneumonia via CT images,” </a:t>
            </a:r>
            <a:r>
              <a:rPr lang="en-US" sz="1400" i="1" dirty="0" err="1">
                <a:effectLst/>
                <a:latin typeface="Calibri" panose="020F0502020204030204" pitchFamily="34" charset="0"/>
                <a:ea typeface="Times New Roman" panose="02020603050405020304" pitchFamily="18" charset="0"/>
                <a:cs typeface="Calibri" panose="020F0502020204030204" pitchFamily="34" charset="0"/>
              </a:rPr>
              <a:t>Comput</a:t>
            </a:r>
            <a:r>
              <a:rPr lang="en-US" sz="1400" i="1" dirty="0">
                <a:effectLst/>
                <a:latin typeface="Calibri" panose="020F0502020204030204" pitchFamily="34" charset="0"/>
                <a:ea typeface="Times New Roman" panose="02020603050405020304" pitchFamily="18" charset="0"/>
                <a:cs typeface="Calibri" panose="020F0502020204030204" pitchFamily="34" charset="0"/>
              </a:rPr>
              <a:t> Biol Med</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141, Feb. 2022,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10.1016/j.compbiomed.2021.105182.</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[15]	N. S. Shaik and T. K.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Cherukuri</a:t>
            </a:r>
            <a:r>
              <a:rPr lang="en-US" sz="1400" dirty="0">
                <a:effectLst/>
                <a:latin typeface="Calibri" panose="020F0502020204030204" pitchFamily="34" charset="0"/>
                <a:ea typeface="Times New Roman" panose="02020603050405020304" pitchFamily="18" charset="0"/>
                <a:cs typeface="Calibri" panose="020F0502020204030204" pitchFamily="34" charset="0"/>
              </a:rPr>
              <a:t>, “Transfer learning based novel ensemble classifier for COVID-19 detection from chest CT-scans,” </a:t>
            </a:r>
            <a:r>
              <a:rPr lang="en-US" sz="1400" i="1" dirty="0" err="1">
                <a:effectLst/>
                <a:latin typeface="Calibri" panose="020F0502020204030204" pitchFamily="34" charset="0"/>
                <a:ea typeface="Times New Roman" panose="02020603050405020304" pitchFamily="18" charset="0"/>
                <a:cs typeface="Calibri" panose="020F0502020204030204" pitchFamily="34" charset="0"/>
              </a:rPr>
              <a:t>Comput</a:t>
            </a:r>
            <a:r>
              <a:rPr lang="en-US" sz="1400" i="1" dirty="0">
                <a:effectLst/>
                <a:latin typeface="Calibri" panose="020F0502020204030204" pitchFamily="34" charset="0"/>
                <a:ea typeface="Times New Roman" panose="02020603050405020304" pitchFamily="18" charset="0"/>
                <a:cs typeface="Calibri" panose="020F0502020204030204" pitchFamily="34" charset="0"/>
              </a:rPr>
              <a:t> Biol Med</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141, Feb. 2022,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10.1016/j.compbiomed.2021.105127.</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[16]	P. Gaur, V.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Malaviya</a:t>
            </a:r>
            <a:r>
              <a:rPr lang="en-US" sz="1400" dirty="0">
                <a:effectLst/>
                <a:latin typeface="Calibri" panose="020F0502020204030204" pitchFamily="34" charset="0"/>
                <a:ea typeface="Times New Roman" panose="02020603050405020304" pitchFamily="18" charset="0"/>
                <a:cs typeface="Calibri" panose="020F0502020204030204" pitchFamily="34" charset="0"/>
              </a:rPr>
              <a:t>, A. Gupta, G. Bhatia, R. B.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Pachori</a:t>
            </a:r>
            <a:r>
              <a:rPr lang="en-US" sz="1400" dirty="0">
                <a:effectLst/>
                <a:latin typeface="Calibri" panose="020F0502020204030204" pitchFamily="34" charset="0"/>
                <a:ea typeface="Times New Roman" panose="02020603050405020304" pitchFamily="18" charset="0"/>
                <a:cs typeface="Calibri" panose="020F0502020204030204" pitchFamily="34" charset="0"/>
              </a:rPr>
              <a:t>, and D. Sharma, “COVID-19 disease identification from chest CT images using empirical wavelet transformation and transfer learning,”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Biomed Signal Process Control</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71, Jan. 2022,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10.1016/j.bspc.2021.103076.</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[17]	R. Khattab, I. R.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Abdelmaksoud</a:t>
            </a:r>
            <a:r>
              <a:rPr lang="en-US" sz="1400" dirty="0">
                <a:effectLst/>
                <a:latin typeface="Calibri" panose="020F0502020204030204" pitchFamily="34" charset="0"/>
                <a:ea typeface="Times New Roman" panose="02020603050405020304" pitchFamily="18" charset="0"/>
                <a:cs typeface="Calibri" panose="020F0502020204030204" pitchFamily="34" charset="0"/>
              </a:rPr>
              <a:t>, and S.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Abdelrazek</a:t>
            </a:r>
            <a:r>
              <a:rPr lang="en-US" sz="1400" dirty="0">
                <a:effectLst/>
                <a:latin typeface="Calibri" panose="020F0502020204030204" pitchFamily="34" charset="0"/>
                <a:ea typeface="Times New Roman" panose="02020603050405020304" pitchFamily="18" charset="0"/>
                <a:cs typeface="Calibri" panose="020F0502020204030204" pitchFamily="34" charset="0"/>
              </a:rPr>
              <a:t>, “Automated detection of COVID-19 and pneumonia diseases using data mining and transfer learning algorithms with focal loss from chest X-ray images,”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Appl Soft </a:t>
            </a:r>
            <a:r>
              <a:rPr lang="en-US" sz="1400" i="1" dirty="0" err="1">
                <a:effectLst/>
                <a:latin typeface="Calibri" panose="020F0502020204030204" pitchFamily="34" charset="0"/>
                <a:ea typeface="Times New Roman" panose="02020603050405020304" pitchFamily="18" charset="0"/>
                <a:cs typeface="Calibri" panose="020F0502020204030204" pitchFamily="34" charset="0"/>
              </a:rPr>
              <a:t>Comput</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162, Sep. 2024,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10.1016/j.asoc.2024.111806.</a:t>
            </a:r>
          </a:p>
          <a:p>
            <a:pPr marL="0" marR="0" indent="0" algn="just">
              <a:buNone/>
            </a:pPr>
            <a:r>
              <a:rPr lang="en-US" sz="1400" dirty="0">
                <a:effectLst/>
                <a:latin typeface="Calibri" panose="020F0502020204030204" pitchFamily="34" charset="0"/>
                <a:ea typeface="Times New Roman" panose="02020603050405020304" pitchFamily="18" charset="0"/>
                <a:cs typeface="Calibri" panose="020F0502020204030204" pitchFamily="34" charset="0"/>
              </a:rPr>
              <a:t>[18]	S.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Rajeashwari</a:t>
            </a:r>
            <a:r>
              <a:rPr lang="en-US" sz="1400" dirty="0">
                <a:effectLst/>
                <a:latin typeface="Calibri" panose="020F0502020204030204" pitchFamily="34" charset="0"/>
                <a:ea typeface="Times New Roman" panose="02020603050405020304" pitchFamily="18" charset="0"/>
                <a:cs typeface="Calibri" panose="020F0502020204030204" pitchFamily="34" charset="0"/>
              </a:rPr>
              <a:t> and K.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Arunesh</a:t>
            </a:r>
            <a:r>
              <a:rPr lang="en-US" sz="1400" dirty="0">
                <a:effectLst/>
                <a:latin typeface="Calibri" panose="020F0502020204030204" pitchFamily="34" charset="0"/>
                <a:ea typeface="Times New Roman" panose="02020603050405020304" pitchFamily="18" charset="0"/>
                <a:cs typeface="Calibri" panose="020F0502020204030204" pitchFamily="34" charset="0"/>
              </a:rPr>
              <a:t>, “Enhancing pneumonia diagnosis with ensemble-modified classifier and transfer learning in deep-CNN based classification of chest radiographs,” </a:t>
            </a:r>
            <a:r>
              <a:rPr lang="en-US" sz="1400" i="1" dirty="0">
                <a:effectLst/>
                <a:latin typeface="Calibri" panose="020F0502020204030204" pitchFamily="34" charset="0"/>
                <a:ea typeface="Times New Roman" panose="02020603050405020304" pitchFamily="18" charset="0"/>
                <a:cs typeface="Calibri" panose="020F0502020204030204" pitchFamily="34" charset="0"/>
              </a:rPr>
              <a:t>Biomed Signal Process Control</a:t>
            </a:r>
            <a:r>
              <a:rPr lang="en-US" sz="1400" dirty="0">
                <a:effectLst/>
                <a:latin typeface="Calibri" panose="020F0502020204030204" pitchFamily="34" charset="0"/>
                <a:ea typeface="Times New Roman" panose="02020603050405020304" pitchFamily="18" charset="0"/>
                <a:cs typeface="Calibri" panose="020F0502020204030204" pitchFamily="34" charset="0"/>
              </a:rPr>
              <a:t>, vol. 93, Jul. 2024, </a:t>
            </a:r>
            <a:r>
              <a:rPr lang="en-US" sz="14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400" dirty="0">
                <a:effectLst/>
                <a:latin typeface="Calibri" panose="020F0502020204030204" pitchFamily="34" charset="0"/>
                <a:ea typeface="Times New Roman" panose="02020603050405020304" pitchFamily="18" charset="0"/>
                <a:cs typeface="Calibri" panose="020F0502020204030204" pitchFamily="34" charset="0"/>
              </a:rPr>
              <a:t>: 10.1016/j.bspc.2024.106130.</a:t>
            </a:r>
          </a:p>
          <a:p>
            <a:pPr marL="342900" lvl="0" indent="-139700" algn="l" rtl="0">
              <a:lnSpc>
                <a:spcPct val="100000"/>
              </a:lnSpc>
              <a:spcBef>
                <a:spcPts val="0"/>
              </a:spcBef>
              <a:spcAft>
                <a:spcPts val="0"/>
              </a:spcAft>
              <a:buClr>
                <a:schemeClr val="dk1"/>
              </a:buClr>
              <a:buSzPts val="3200"/>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043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lvl="0"/>
            <a:r>
              <a:rPr lang="en-US" dirty="0"/>
              <a:t>Background and </a:t>
            </a:r>
            <a:r>
              <a:rPr lang="en-US" dirty="0" smtClean="0"/>
              <a:t>Introduction (2/3)</a:t>
            </a:r>
            <a:r>
              <a:rPr lang="en-US" dirty="0" smtClean="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xmlns="" id="{FEE2ABB1-5AA0-5818-768E-0D549E68B50C}"/>
              </a:ext>
            </a:extLst>
          </p:cNvPr>
          <p:cNvSpPr txBox="1">
            <a:spLocks/>
          </p:cNvSpPr>
          <p:nvPr/>
        </p:nvSpPr>
        <p:spPr>
          <a:xfrm>
            <a:off x="636641" y="1379538"/>
            <a:ext cx="8318500" cy="432276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114300" indent="0" algn="just">
              <a:buNone/>
            </a:pPr>
            <a:r>
              <a:rPr lang="en-US" sz="1800" b="1" dirty="0">
                <a:solidFill>
                  <a:schemeClr val="tx1"/>
                </a:solidFill>
                <a:latin typeface="Calibri" panose="020F0502020204030204" pitchFamily="34" charset="0"/>
                <a:cs typeface="Calibri" panose="020F0502020204030204" pitchFamily="34" charset="0"/>
              </a:rPr>
              <a:t> Classical Methods:</a:t>
            </a:r>
          </a:p>
          <a:p>
            <a:pPr lvl="1" algn="just">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Manual interpretation by radiologists using CT-Scans and Chest X-Rays (as shown in Figure 3,4 and 5).</a:t>
            </a:r>
          </a:p>
          <a:p>
            <a:pPr lvl="1" algn="just">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Time-consuming, subjective, and prone to variability in diagnosis.</a:t>
            </a:r>
          </a:p>
          <a:p>
            <a:pPr lvl="1" algn="just">
              <a:buFont typeface="Courier New" panose="02070309020205020404" pitchFamily="49" charset="0"/>
              <a:buChar char="o"/>
            </a:pPr>
            <a:endParaRPr lang="en-US" dirty="0">
              <a:solidFill>
                <a:schemeClr val="tx1"/>
              </a:solidFill>
              <a:latin typeface="+mj-lt"/>
            </a:endParaRPr>
          </a:p>
        </p:txBody>
      </p:sp>
      <p:pic>
        <p:nvPicPr>
          <p:cNvPr id="8" name="Picture 16" descr="Medical Equipment PNG Images, Medical ...">
            <a:extLst>
              <a:ext uri="{FF2B5EF4-FFF2-40B4-BE49-F238E27FC236}">
                <a16:creationId xmlns:a16="http://schemas.microsoft.com/office/drawing/2014/main" xmlns="" id="{C2E07996-385D-FE4D-F778-7E338307C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359" y="2971800"/>
            <a:ext cx="2523342" cy="2044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78FC008C-E739-D65D-995D-9FEB005E9D0C}"/>
              </a:ext>
            </a:extLst>
          </p:cNvPr>
          <p:cNvSpPr txBox="1"/>
          <p:nvPr/>
        </p:nvSpPr>
        <p:spPr>
          <a:xfrm>
            <a:off x="895721" y="5239678"/>
            <a:ext cx="2954020" cy="246221"/>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3. </a:t>
            </a:r>
            <a:r>
              <a:rPr lang="en-US" sz="1600" dirty="0">
                <a:latin typeface="Times New Roman" panose="02020603050405020304" pitchFamily="18" charset="0"/>
                <a:ea typeface="SimSun" panose="02010600030101010101" pitchFamily="2" charset="-122"/>
              </a:rPr>
              <a:t>CT-Scan Machine</a:t>
            </a:r>
            <a:endParaRPr lang="en-US" sz="1600" dirty="0">
              <a:effectLst/>
              <a:latin typeface="Times New Roman" panose="02020603050405020304" pitchFamily="18" charset="0"/>
              <a:ea typeface="SimSun" panose="02010600030101010101" pitchFamily="2" charset="-122"/>
            </a:endParaRPr>
          </a:p>
        </p:txBody>
      </p:sp>
      <p:pic>
        <p:nvPicPr>
          <p:cNvPr id="11" name="Picture 10" descr="A person in a white coat holding a x-ray machine&#10;&#10;Description automatically generated">
            <a:extLst>
              <a:ext uri="{FF2B5EF4-FFF2-40B4-BE49-F238E27FC236}">
                <a16:creationId xmlns:a16="http://schemas.microsoft.com/office/drawing/2014/main" xmlns="" id="{1321C0F6-5488-03AE-7746-9939D280E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301" y="2971801"/>
            <a:ext cx="2197100" cy="2082799"/>
          </a:xfrm>
          <a:prstGeom prst="rect">
            <a:avLst/>
          </a:prstGeom>
        </p:spPr>
      </p:pic>
      <p:pic>
        <p:nvPicPr>
          <p:cNvPr id="12" name="Picture 14" descr="X Ray Machine Isolated On White Background, X Ray, Machine, Cartoon PNG  Transparent Image and Clipart for Free Download">
            <a:extLst>
              <a:ext uri="{FF2B5EF4-FFF2-40B4-BE49-F238E27FC236}">
                <a16:creationId xmlns:a16="http://schemas.microsoft.com/office/drawing/2014/main" xmlns="" id="{73705B1F-F121-E7BF-8C5F-740A7DC17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1" y="2971800"/>
            <a:ext cx="2082800" cy="2082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975863E5-9D01-7CBD-990F-C1EB38318BD3}"/>
              </a:ext>
            </a:extLst>
          </p:cNvPr>
          <p:cNvSpPr txBox="1"/>
          <p:nvPr/>
        </p:nvSpPr>
        <p:spPr>
          <a:xfrm>
            <a:off x="3849741" y="5239679"/>
            <a:ext cx="2551059" cy="246221"/>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4. </a:t>
            </a:r>
            <a:r>
              <a:rPr lang="en-US" sz="1600" dirty="0">
                <a:latin typeface="Times New Roman" panose="02020603050405020304" pitchFamily="18" charset="0"/>
                <a:ea typeface="SimSun" panose="02010600030101010101" pitchFamily="2" charset="-122"/>
              </a:rPr>
              <a:t>X-Ray Machine</a:t>
            </a:r>
            <a:endParaRPr lang="en-US" sz="1600" dirty="0">
              <a:effectLst/>
              <a:latin typeface="Times New Roman" panose="02020603050405020304" pitchFamily="18" charset="0"/>
              <a:ea typeface="SimSun" panose="02010600030101010101" pitchFamily="2" charset="-122"/>
            </a:endParaRPr>
          </a:p>
        </p:txBody>
      </p:sp>
      <p:sp>
        <p:nvSpPr>
          <p:cNvPr id="15" name="TextBox 14">
            <a:extLst>
              <a:ext uri="{FF2B5EF4-FFF2-40B4-BE49-F238E27FC236}">
                <a16:creationId xmlns:a16="http://schemas.microsoft.com/office/drawing/2014/main" xmlns="" id="{975863E5-9D01-7CBD-990F-C1EB38318BD3}"/>
              </a:ext>
            </a:extLst>
          </p:cNvPr>
          <p:cNvSpPr txBox="1"/>
          <p:nvPr/>
        </p:nvSpPr>
        <p:spPr>
          <a:xfrm>
            <a:off x="6268272" y="5239678"/>
            <a:ext cx="2686869" cy="255839"/>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600" b="1" dirty="0">
                <a:latin typeface="Times New Roman" panose="02020603050405020304" pitchFamily="18" charset="0"/>
                <a:ea typeface="SimSun" panose="02010600030101010101" pitchFamily="2" charset="-122"/>
              </a:rPr>
              <a:t>Figure 5. </a:t>
            </a:r>
            <a:r>
              <a:rPr lang="en-US" sz="1600" dirty="0">
                <a:latin typeface="Times New Roman" panose="02020603050405020304" pitchFamily="18" charset="0"/>
                <a:ea typeface="SimSun" panose="02010600030101010101" pitchFamily="2" charset="-122"/>
              </a:rPr>
              <a:t>X-Ray Machine</a:t>
            </a:r>
            <a:endParaRPr lang="en-US"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029336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lvl="0"/>
            <a:r>
              <a:rPr lang="en-US" dirty="0"/>
              <a:t>Background and </a:t>
            </a:r>
            <a:r>
              <a:rPr lang="en-US" dirty="0" smtClean="0"/>
              <a:t>Introduction</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(3/3</a:t>
            </a:r>
            <a:r>
              <a:rPr lang="en-US" dirty="0">
                <a:latin typeface="Calibri" panose="020F0502020204030204" pitchFamily="34" charset="0"/>
                <a:cs typeface="Calibri" panose="020F0502020204030204" pitchFamily="34" charset="0"/>
              </a:rPr>
              <a:t>)</a:t>
            </a:r>
            <a:endParaRPr dirty="0">
              <a:latin typeface="Calibri" panose="020F0502020204030204" pitchFamily="34" charset="0"/>
              <a:cs typeface="Calibri" panose="020F0502020204030204" pitchFamily="34" charset="0"/>
            </a:endParaRPr>
          </a:p>
        </p:txBody>
      </p:sp>
      <p:sp>
        <p:nvSpPr>
          <p:cNvPr id="13" name="Content Placeholder 2">
            <a:extLst>
              <a:ext uri="{FF2B5EF4-FFF2-40B4-BE49-F238E27FC236}">
                <a16:creationId xmlns:a16="http://schemas.microsoft.com/office/drawing/2014/main" xmlns="" id="{D7470069-8477-BE98-4837-65D37098CD81}"/>
              </a:ext>
            </a:extLst>
          </p:cNvPr>
          <p:cNvSpPr txBox="1">
            <a:spLocks/>
          </p:cNvSpPr>
          <p:nvPr/>
        </p:nvSpPr>
        <p:spPr>
          <a:xfrm>
            <a:off x="317500" y="1427929"/>
            <a:ext cx="8509000" cy="4205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201168" lvl="1" indent="0" algn="just">
              <a:buFont typeface="Arial"/>
              <a:buNone/>
            </a:pPr>
            <a:r>
              <a:rPr lang="en-US" sz="1800" b="1" dirty="0">
                <a:solidFill>
                  <a:schemeClr val="tx1"/>
                </a:solidFill>
                <a:latin typeface="Calibri" panose="020F0502020204030204" pitchFamily="34" charset="0"/>
                <a:cs typeface="Calibri" panose="020F0502020204030204" pitchFamily="34" charset="0"/>
              </a:rPr>
              <a:t>Vision-Based Automated Methods: </a:t>
            </a:r>
          </a:p>
          <a:p>
            <a:pPr lvl="1" algn="just">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Leverage machine learning and computer vision for image analysis (as shown in Figure 5).</a:t>
            </a:r>
          </a:p>
          <a:p>
            <a:pPr lvl="1" algn="just">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Recent advances include Deep Learning and Convolutional Neural Network (CNN) techniques for accurate and reliable diagnosis.</a:t>
            </a:r>
          </a:p>
          <a:p>
            <a:pPr algn="just"/>
            <a:endParaRPr lang="en-US"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xmlns="" id="{7F1B2B32-C73E-9E60-C6B2-63B0163B811A}"/>
              </a:ext>
            </a:extLst>
          </p:cNvPr>
          <p:cNvSpPr txBox="1"/>
          <p:nvPr/>
        </p:nvSpPr>
        <p:spPr>
          <a:xfrm>
            <a:off x="1759946" y="5371288"/>
            <a:ext cx="6583954" cy="261867"/>
          </a:xfrm>
          <a:prstGeom prst="rect">
            <a:avLst/>
          </a:prstGeom>
          <a:noFill/>
        </p:spPr>
        <p:txBody>
          <a:bodyPr wrap="square">
            <a:spAutoFit/>
          </a:bodyPr>
          <a:lstStyle/>
          <a:p>
            <a:pPr marL="226695" marR="0" indent="0">
              <a:lnSpc>
                <a:spcPts val="1200"/>
              </a:lnSpc>
              <a:spcBef>
                <a:spcPts val="1200"/>
              </a:spcBef>
              <a:spcAft>
                <a:spcPts val="600"/>
              </a:spcAft>
              <a:tabLst>
                <a:tab pos="228600" algn="l"/>
                <a:tab pos="457200" algn="l"/>
              </a:tabLst>
            </a:pPr>
            <a:r>
              <a:rPr lang="en-US" sz="1800" b="1" dirty="0">
                <a:effectLst/>
                <a:latin typeface="Times New Roman" panose="02020603050405020304" pitchFamily="18" charset="0"/>
                <a:ea typeface="SimSun" panose="02010600030101010101" pitchFamily="2" charset="-122"/>
              </a:rPr>
              <a:t>Figure </a:t>
            </a:r>
            <a:r>
              <a:rPr lang="en-US" b="1" dirty="0">
                <a:latin typeface="Times New Roman" panose="02020603050405020304" pitchFamily="18" charset="0"/>
                <a:ea typeface="SimSun" panose="02010600030101010101" pitchFamily="2" charset="-122"/>
              </a:rPr>
              <a:t>6.</a:t>
            </a:r>
            <a:r>
              <a:rPr lang="en-US" sz="1800" b="1" dirty="0">
                <a:effectLst/>
                <a:latin typeface="Times New Roman" panose="02020603050405020304" pitchFamily="18" charset="0"/>
                <a:ea typeface="SimSun" panose="02010600030101010101" pitchFamily="2" charset="-122"/>
              </a:rPr>
              <a:t> </a:t>
            </a:r>
            <a:r>
              <a:rPr lang="en-US" dirty="0">
                <a:solidFill>
                  <a:schemeClr val="tx1"/>
                </a:solidFill>
                <a:latin typeface="Times New Roman" pitchFamily="18" charset="0"/>
                <a:cs typeface="Times New Roman" pitchFamily="18" charset="0"/>
              </a:rPr>
              <a:t>Machine Learning  vs Deep Learning based </a:t>
            </a:r>
            <a:r>
              <a:rPr lang="en-US" dirty="0">
                <a:solidFill>
                  <a:schemeClr val="tx1"/>
                </a:solidFill>
                <a:latin typeface="Times New Roman" panose="02020603050405020304" pitchFamily="18" charset="0"/>
                <a:ea typeface="SimSun" panose="02010600030101010101" pitchFamily="2" charset="-122"/>
                <a:cs typeface="Times New Roman" pitchFamily="18" charset="0"/>
              </a:rPr>
              <a:t>techniques</a:t>
            </a:r>
            <a:endParaRPr lang="en-US" sz="3200" b="1" dirty="0">
              <a:effectLst/>
              <a:latin typeface="Times New Roman" panose="02020603050405020304" pitchFamily="18" charset="0"/>
              <a:ea typeface="SimSun" panose="02010600030101010101" pitchFamily="2" charset="-122"/>
            </a:endParaRPr>
          </a:p>
        </p:txBody>
      </p:sp>
      <p:pic>
        <p:nvPicPr>
          <p:cNvPr id="3" name="Picture 2">
            <a:extLst>
              <a:ext uri="{FF2B5EF4-FFF2-40B4-BE49-F238E27FC236}">
                <a16:creationId xmlns:a16="http://schemas.microsoft.com/office/drawing/2014/main" xmlns="" id="{F49C8C57-CBB9-D1EE-34FE-0FDD59F9939A}"/>
              </a:ext>
            </a:extLst>
          </p:cNvPr>
          <p:cNvPicPr>
            <a:picLocks noChangeAspect="1"/>
          </p:cNvPicPr>
          <p:nvPr/>
        </p:nvPicPr>
        <p:blipFill>
          <a:blip r:embed="rId3"/>
          <a:stretch>
            <a:fillRect/>
          </a:stretch>
        </p:blipFill>
        <p:spPr>
          <a:xfrm>
            <a:off x="2753710" y="3089128"/>
            <a:ext cx="4048585" cy="2271868"/>
          </a:xfrm>
          <a:prstGeom prst="rect">
            <a:avLst/>
          </a:prstGeom>
        </p:spPr>
      </p:pic>
    </p:spTree>
    <p:extLst>
      <p:ext uri="{BB962C8B-B14F-4D97-AF65-F5344CB8AC3E}">
        <p14:creationId xmlns:p14="http://schemas.microsoft.com/office/powerpoint/2010/main" val="404273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Literature Review</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871</TotalTime>
  <Words>4258</Words>
  <Application>Microsoft Office PowerPoint</Application>
  <PresentationFormat>On-screen Show (4:3)</PresentationFormat>
  <Paragraphs>507</Paragraphs>
  <Slides>64</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SimSun</vt:lpstr>
      <vt:lpstr>Arial</vt:lpstr>
      <vt:lpstr>Calibri</vt:lpstr>
      <vt:lpstr>Courier New</vt:lpstr>
      <vt:lpstr>Times New Roman</vt:lpstr>
      <vt:lpstr>Wingdings</vt:lpstr>
      <vt:lpstr>Office Theme</vt:lpstr>
      <vt:lpstr>Final Year Project</vt:lpstr>
      <vt:lpstr>Project Team</vt:lpstr>
      <vt:lpstr>Table of Content</vt:lpstr>
      <vt:lpstr>Overview</vt:lpstr>
      <vt:lpstr>BACKGROUND AND INTRODUCTION</vt:lpstr>
      <vt:lpstr>Background and Introduction(1/3)</vt:lpstr>
      <vt:lpstr>Background and Introduction (2/3) </vt:lpstr>
      <vt:lpstr>Background and Introduction (3/3)</vt:lpstr>
      <vt:lpstr>Literature Review</vt:lpstr>
      <vt:lpstr>PowerPoint Presentation</vt:lpstr>
      <vt:lpstr>PowerPoint Presentation</vt:lpstr>
      <vt:lpstr>PowerPoint Presentation</vt:lpstr>
      <vt:lpstr>PowerPoint Presentation</vt:lpstr>
      <vt:lpstr>Data Extraction Table</vt:lpstr>
      <vt:lpstr> Plain Feed Forward</vt:lpstr>
      <vt:lpstr>Plain Feed Forward</vt:lpstr>
      <vt:lpstr>Multilevel</vt:lpstr>
      <vt:lpstr>Multilevel</vt:lpstr>
      <vt:lpstr>Multiscale</vt:lpstr>
      <vt:lpstr>Problem Statement </vt:lpstr>
      <vt:lpstr>Project Scope</vt:lpstr>
      <vt:lpstr>Proposed Solution</vt:lpstr>
      <vt:lpstr>Requirements</vt:lpstr>
      <vt:lpstr>Requirement Summary</vt:lpstr>
      <vt:lpstr>Design Summary</vt:lpstr>
      <vt:lpstr>Design Summary</vt:lpstr>
      <vt:lpstr>Data Collection And Preprocessing (1/4)</vt:lpstr>
      <vt:lpstr>Methodology</vt:lpstr>
      <vt:lpstr>Data Collection And Preprocessing (2/4)</vt:lpstr>
      <vt:lpstr>Data Collection And Preprocessing (3/4)</vt:lpstr>
      <vt:lpstr>Data Collection And Preprocessing (4/4)</vt:lpstr>
      <vt:lpstr>Data Augmentation</vt:lpstr>
      <vt:lpstr>Data Acquisition</vt:lpstr>
      <vt:lpstr>Splitting Training and Testing </vt:lpstr>
      <vt:lpstr>Principle of CNN Architecture</vt:lpstr>
      <vt:lpstr>Principle of CNN Architecture</vt:lpstr>
      <vt:lpstr>Proposed TZH_MCNN Architecture</vt:lpstr>
      <vt:lpstr>PowerPoint Presentation</vt:lpstr>
      <vt:lpstr>Activation and Loss function</vt:lpstr>
      <vt:lpstr>Implementation</vt:lpstr>
      <vt:lpstr>Implementation</vt:lpstr>
      <vt:lpstr>Implementation Summary</vt:lpstr>
      <vt:lpstr>Implementation Summary</vt:lpstr>
      <vt:lpstr>Experiments Summary</vt:lpstr>
      <vt:lpstr>Results Summary</vt:lpstr>
      <vt:lpstr>Evaluation metrics</vt:lpstr>
      <vt:lpstr>Model training and evaluation</vt:lpstr>
      <vt:lpstr>Quantitative Result</vt:lpstr>
      <vt:lpstr>Confusion Matrix</vt:lpstr>
      <vt:lpstr>Comparative Analysis</vt:lpstr>
      <vt:lpstr>Endeavour</vt:lpstr>
      <vt:lpstr>WBS</vt:lpstr>
      <vt:lpstr>WBS</vt:lpstr>
      <vt:lpstr>PowerPoint Presentation</vt:lpstr>
      <vt:lpstr>Best Practices/ Coding Standards</vt:lpstr>
      <vt:lpstr>Prototype</vt:lpstr>
      <vt:lpstr>Testing Summary</vt:lpstr>
      <vt:lpstr>Testing Summary</vt:lpstr>
      <vt:lpstr>CONCLUSION AND OUTLOOK</vt:lpstr>
      <vt:lpstr>Conclusion &amp; Outlook (1/2)</vt:lpstr>
      <vt:lpstr>Conclusion &amp; Outlook (2/2)</vt:lpstr>
      <vt:lpstr>References (1/3)</vt:lpstr>
      <vt:lpstr>References (2/3)</vt:lpstr>
      <vt:lpstr>References (3/3)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dc:title>
  <dc:creator>Khan</dc:creator>
  <cp:lastModifiedBy>Warraich Computer</cp:lastModifiedBy>
  <cp:revision>81</cp:revision>
  <dcterms:created xsi:type="dcterms:W3CDTF">2013-01-22T07:04:44Z</dcterms:created>
  <dcterms:modified xsi:type="dcterms:W3CDTF">2025-05-13T20:56:01Z</dcterms:modified>
</cp:coreProperties>
</file>